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68" r:id="rId2"/>
    <p:sldId id="269" r:id="rId3"/>
    <p:sldId id="312" r:id="rId4"/>
    <p:sldId id="287" r:id="rId5"/>
    <p:sldId id="313" r:id="rId6"/>
    <p:sldId id="315" r:id="rId7"/>
    <p:sldId id="317" r:id="rId8"/>
    <p:sldId id="316" r:id="rId9"/>
    <p:sldId id="319" r:id="rId10"/>
    <p:sldId id="318" r:id="rId11"/>
    <p:sldId id="320" r:id="rId12"/>
    <p:sldId id="322" r:id="rId13"/>
    <p:sldId id="323" r:id="rId14"/>
    <p:sldId id="324" r:id="rId15"/>
    <p:sldId id="321" r:id="rId16"/>
    <p:sldId id="325" r:id="rId17"/>
    <p:sldId id="327" r:id="rId18"/>
    <p:sldId id="328" r:id="rId19"/>
    <p:sldId id="329" r:id="rId20"/>
    <p:sldId id="326" r:id="rId21"/>
    <p:sldId id="330" r:id="rId22"/>
    <p:sldId id="332" r:id="rId23"/>
    <p:sldId id="333" r:id="rId24"/>
    <p:sldId id="331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34" r:id="rId33"/>
    <p:sldId id="263" r:id="rId34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36"/>
      <p:bold r:id="rId37"/>
    </p:embeddedFont>
    <p:embeddedFont>
      <p:font typeface="方正大标宋_GBK" panose="03000509000000000000" pitchFamily="65" charset="-122"/>
      <p:regular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楷体" panose="02010609060101010101" pitchFamily="49" charset="-122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Franklin Gothic Book" panose="020B0503020102020204" pitchFamily="34" charset="0"/>
      <p:regular r:id="rId46"/>
      <p:italic r:id="rId47"/>
    </p:embeddedFont>
    <p:embeddedFont>
      <p:font typeface="楷体_GB2312" panose="02010609030101010101" pitchFamily="49" charset="-122"/>
      <p:regular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E8C"/>
    <a:srgbClr val="62C5DC"/>
    <a:srgbClr val="313332"/>
    <a:srgbClr val="919191"/>
    <a:srgbClr val="7BA9CA"/>
    <a:srgbClr val="F2F2F2"/>
    <a:srgbClr val="508EFF"/>
    <a:srgbClr val="BB9F7A"/>
    <a:srgbClr val="649788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6318" autoAdjust="0"/>
  </p:normalViewPr>
  <p:slideViewPr>
    <p:cSldViewPr snapToGrid="0" showGuides="1">
      <p:cViewPr varScale="1">
        <p:scale>
          <a:sx n="109" d="100"/>
          <a:sy n="109" d="100"/>
        </p:scale>
        <p:origin x="1230" y="78"/>
      </p:cViewPr>
      <p:guideLst>
        <p:guide orient="horz" pos="2160"/>
        <p:guide pos="2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2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733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 cstate="print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85750" y="184280"/>
            <a:ext cx="55089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2.2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算法的概念及描述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15" y="-61612"/>
            <a:ext cx="9401398" cy="69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3273" y="2591788"/>
            <a:ext cx="7917449" cy="1696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描述算法就是将解决问题的步骤，用一种可以理解的形式表示出来。常见的有三种方法：</a:t>
            </a:r>
            <a:r>
              <a:rPr lang="zh-CN" altLang="en-US" dirty="0">
                <a:solidFill>
                  <a:srgbClr val="FF0000"/>
                </a:solidFill>
              </a:rPr>
              <a:t>自然语言、流程图和伪代码。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</a:t>
            </a:r>
            <a:r>
              <a:rPr lang="zh-CN" altLang="en-US" dirty="0">
                <a:solidFill>
                  <a:srgbClr val="FF0000"/>
                </a:solidFill>
              </a:rPr>
              <a:t>自然语言指人们日常所用的语言。用自然语言描述算法就是使用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人们能读懂的简短语句对算法的步骤进行描述。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任意多边形 16"/>
          <p:cNvSpPr/>
          <p:nvPr/>
        </p:nvSpPr>
        <p:spPr>
          <a:xfrm rot="10800000" flipH="1">
            <a:off x="232996" y="15503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34627" y="1892101"/>
            <a:ext cx="389241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任务三：算法的描述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599931" y="2150208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0499" y="2548981"/>
            <a:ext cx="6793366" cy="24352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zh-CN" altLang="en-US" dirty="0">
                <a:solidFill>
                  <a:srgbClr val="466E8C"/>
                </a:solidFill>
              </a:rPr>
              <a:t>例：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模仿教科书第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49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页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思考活动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，描述“绿灯变红灯”问题的算法，将倒计时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的算法用自然语言描述出来。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466E8C"/>
                </a:solidFill>
              </a:rPr>
              <a:t>步骤</a:t>
            </a:r>
            <a:r>
              <a:rPr lang="en-US" altLang="zh-CN" dirty="0">
                <a:solidFill>
                  <a:srgbClr val="466E8C"/>
                </a:solidFill>
              </a:rPr>
              <a:t>1</a:t>
            </a:r>
            <a:r>
              <a:rPr lang="zh-CN" altLang="en-US" dirty="0">
                <a:solidFill>
                  <a:srgbClr val="466E8C"/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将计数器</a:t>
            </a:r>
            <a:r>
              <a:rPr lang="en-US" altLang="zh-CN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altLang="zh-CN" sz="1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zh-CN" alt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466E8C"/>
                </a:solidFill>
              </a:rPr>
              <a:t>步骤</a:t>
            </a:r>
            <a:r>
              <a:rPr lang="en-US" altLang="zh-CN" dirty="0">
                <a:solidFill>
                  <a:srgbClr val="466E8C"/>
                </a:solidFill>
              </a:rPr>
              <a:t>2</a:t>
            </a:r>
            <a:r>
              <a:rPr lang="zh-CN" altLang="en-US" dirty="0">
                <a:solidFill>
                  <a:srgbClr val="466E8C"/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</a:t>
            </a:r>
            <a:r>
              <a:rPr lang="en-US" altLang="zh-CN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altLang="zh-CN" sz="1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大于或等于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，执行步骤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，否则倒计时结束；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466E8C"/>
                </a:solidFill>
              </a:rPr>
              <a:t>步骤</a:t>
            </a:r>
            <a:r>
              <a:rPr lang="en-US" altLang="zh-CN" dirty="0">
                <a:solidFill>
                  <a:srgbClr val="466E8C"/>
                </a:solidFill>
              </a:rPr>
              <a:t>3</a:t>
            </a:r>
            <a:r>
              <a:rPr lang="zh-CN" altLang="en-US" dirty="0">
                <a:solidFill>
                  <a:srgbClr val="466E8C"/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  <a:r>
              <a:rPr lang="en-US" altLang="zh-CN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altLang="zh-CN" sz="1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，并保持显示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，然后清除显示；</a:t>
            </a:r>
            <a:endParaRPr lang="zh-CN" alt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466E8C"/>
                </a:solidFill>
              </a:rPr>
              <a:t>步骤</a:t>
            </a:r>
            <a:r>
              <a:rPr lang="en-US" altLang="zh-CN" dirty="0">
                <a:solidFill>
                  <a:srgbClr val="466E8C"/>
                </a:solidFill>
              </a:rPr>
              <a:t>4</a:t>
            </a:r>
            <a:r>
              <a:rPr lang="zh-CN" altLang="en-US" dirty="0">
                <a:solidFill>
                  <a:srgbClr val="466E8C"/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的值减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，跳转至步骤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</p:txBody>
      </p:sp>
      <p:sp>
        <p:nvSpPr>
          <p:cNvPr id="4" name="任意多边形 16"/>
          <p:cNvSpPr/>
          <p:nvPr/>
        </p:nvSpPr>
        <p:spPr>
          <a:xfrm rot="10800000" flipH="1">
            <a:off x="232996" y="15503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45070" y="1893432"/>
            <a:ext cx="5540299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任务三：用自然语言描述算法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610374" y="215153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54507" y="2661368"/>
            <a:ext cx="6889692" cy="18261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zh-CN" altLang="en-US" dirty="0">
                <a:solidFill>
                  <a:srgbClr val="FF0000"/>
                </a:solidFill>
              </a:rPr>
              <a:t>　　自然语言描述算法的优缺点：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　　优点：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易于理解，既可以描述生活中的算法，也可以描述在计算机中执行的算法。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dirty="0">
                <a:solidFill>
                  <a:srgbClr val="FF0000"/>
                </a:solidFill>
              </a:rPr>
              <a:t>　　缺点：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容易产生二义性，使得某些步骤出现不确定性。</a:t>
            </a:r>
          </a:p>
        </p:txBody>
      </p:sp>
      <p:sp>
        <p:nvSpPr>
          <p:cNvPr id="4" name="任意多边形 16"/>
          <p:cNvSpPr/>
          <p:nvPr/>
        </p:nvSpPr>
        <p:spPr>
          <a:xfrm rot="10800000" flipH="1">
            <a:off x="232996" y="15503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09078" y="1912081"/>
            <a:ext cx="5540299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任务三：用自然语言描述算法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674382" y="2170188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3372" y="2204168"/>
            <a:ext cx="8047707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学生总结：写下本节课的收获和感悟。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教师总结：本节课以迷宫游戏开始，引入了算法的概念；通过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　　　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三个任务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初步认识了算法的特征及一般结构、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设计算法的重要意义，以及描述算法的三种方法。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知识点：</a:t>
            </a:r>
            <a:r>
              <a:rPr lang="zh-CN" altLang="en-US" dirty="0">
                <a:solidFill>
                  <a:srgbClr val="FF0000"/>
                </a:solidFill>
              </a:rPr>
              <a:t>算法的含义、算法的特征及一般结构、描述算法的三种基本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　　　　方法。自然语言描述算法的方法。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学法指导：</a:t>
            </a:r>
            <a:r>
              <a:rPr lang="zh-CN" altLang="en-US" dirty="0">
                <a:solidFill>
                  <a:srgbClr val="FF0000"/>
                </a:solidFill>
              </a:rPr>
              <a:t>多观察、勤思考、多合作交流，培养计算思维。</a:t>
            </a:r>
          </a:p>
        </p:txBody>
      </p:sp>
      <p:sp>
        <p:nvSpPr>
          <p:cNvPr id="5" name="等腰三角形 8"/>
          <p:cNvSpPr/>
          <p:nvPr/>
        </p:nvSpPr>
        <p:spPr>
          <a:xfrm rot="5400000">
            <a:off x="393971" y="2350973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6" name="等腰三角形 8"/>
          <p:cNvSpPr/>
          <p:nvPr/>
        </p:nvSpPr>
        <p:spPr>
          <a:xfrm rot="5400000">
            <a:off x="391994" y="308859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7" name="等腰三角形 8"/>
          <p:cNvSpPr/>
          <p:nvPr/>
        </p:nvSpPr>
        <p:spPr>
          <a:xfrm rot="5400000">
            <a:off x="391993" y="4548583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等腰三角形 8"/>
          <p:cNvSpPr/>
          <p:nvPr/>
        </p:nvSpPr>
        <p:spPr>
          <a:xfrm rot="5400000">
            <a:off x="391992" y="566110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1062" y="1251347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课堂小结</a:t>
            </a:r>
          </a:p>
        </p:txBody>
      </p:sp>
      <p:sp>
        <p:nvSpPr>
          <p:cNvPr id="11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72966" y="3044278"/>
            <a:ext cx="279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第二课时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0" y="6138790"/>
            <a:ext cx="2434233" cy="3295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1062" y="2195303"/>
            <a:ext cx="5686532" cy="2247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466E8C"/>
                </a:solidFill>
                <a:effectLst/>
              </a:rPr>
              <a:t>算法的含义。</a:t>
            </a:r>
            <a:endParaRPr lang="en-US" altLang="zh-CN" sz="2400" dirty="0">
              <a:solidFill>
                <a:srgbClr val="466E8C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466E8C"/>
                </a:solidFill>
                <a:effectLst/>
              </a:rPr>
              <a:t>算法的特征。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466E8C"/>
                </a:solidFill>
                <a:effectLst/>
              </a:rPr>
              <a:t>算法的一般结构。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466E8C"/>
                </a:solidFill>
                <a:effectLst/>
              </a:rPr>
              <a:t>描述算法的三种基本方法。</a:t>
            </a:r>
          </a:p>
        </p:txBody>
      </p:sp>
      <p:sp>
        <p:nvSpPr>
          <p:cNvPr id="8" name="矩形 7"/>
          <p:cNvSpPr/>
          <p:nvPr/>
        </p:nvSpPr>
        <p:spPr>
          <a:xfrm>
            <a:off x="881062" y="1251347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知识回顾</a:t>
            </a:r>
          </a:p>
        </p:txBody>
      </p:sp>
      <p:sp>
        <p:nvSpPr>
          <p:cNvPr id="9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3942" y="3036273"/>
            <a:ext cx="7181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流程图是用</a:t>
            </a:r>
            <a:r>
              <a:rPr lang="zh-CN" altLang="en-US" dirty="0">
                <a:solidFill>
                  <a:srgbClr val="FF0000"/>
                </a:solidFill>
              </a:rPr>
              <a:t>图形表示算法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的一种常用工具，优点是</a:t>
            </a:r>
            <a:r>
              <a:rPr lang="zh-CN" altLang="en-US" dirty="0">
                <a:solidFill>
                  <a:srgbClr val="FF0000"/>
                </a:solidFill>
              </a:rPr>
              <a:t>直观易读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，问题解决的</a:t>
            </a:r>
            <a:r>
              <a:rPr lang="zh-CN" altLang="en-US" dirty="0">
                <a:solidFill>
                  <a:srgbClr val="FF0000"/>
                </a:solidFill>
              </a:rPr>
              <a:t>步骤清晰简洁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，算法</a:t>
            </a:r>
            <a:r>
              <a:rPr lang="zh-CN" altLang="en-US" dirty="0">
                <a:solidFill>
                  <a:srgbClr val="FF0000"/>
                </a:solidFill>
              </a:rPr>
              <a:t>结构表达明确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，很适合初学算法的人员使用。</a:t>
            </a:r>
          </a:p>
        </p:txBody>
      </p:sp>
      <p:sp>
        <p:nvSpPr>
          <p:cNvPr id="4" name="任意多边形 3"/>
          <p:cNvSpPr/>
          <p:nvPr/>
        </p:nvSpPr>
        <p:spPr>
          <a:xfrm rot="10800000" flipH="1">
            <a:off x="232996" y="18551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63942" y="2153336"/>
            <a:ext cx="5128327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任务一：用流程图描述算法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729246" y="2411443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1062" y="1912504"/>
            <a:ext cx="5853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sz="2000" dirty="0">
                <a:solidFill>
                  <a:srgbClr val="466E8C"/>
                </a:solidFill>
                <a:effectLst/>
              </a:rPr>
              <a:t>流程图中常用的符号及其功能</a:t>
            </a:r>
          </a:p>
        </p:txBody>
      </p:sp>
      <p:sp>
        <p:nvSpPr>
          <p:cNvPr id="7" name="矩形 6"/>
          <p:cNvSpPr/>
          <p:nvPr/>
        </p:nvSpPr>
        <p:spPr>
          <a:xfrm>
            <a:off x="881062" y="1251347"/>
            <a:ext cx="5128327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任务一：用流程图描述算法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5020" y="2371725"/>
            <a:ext cx="5013960" cy="4253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10456" y="1878046"/>
            <a:ext cx="4891845" cy="4891845"/>
            <a:chOff x="2126077" y="983077"/>
            <a:chExt cx="4891845" cy="4891845"/>
          </a:xfrm>
        </p:grpSpPr>
        <p:grpSp>
          <p:nvGrpSpPr>
            <p:cNvPr id="36" name="组合 35"/>
            <p:cNvGrpSpPr/>
            <p:nvPr/>
          </p:nvGrpSpPr>
          <p:grpSpPr>
            <a:xfrm>
              <a:off x="3928577" y="2785577"/>
              <a:ext cx="1286844" cy="1286844"/>
              <a:chOff x="2752785" y="1804849"/>
              <a:chExt cx="1286844" cy="1286844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2752785" y="1804849"/>
                <a:ext cx="1286844" cy="1286844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2" name="椭圆 4"/>
              <p:cNvSpPr/>
              <p:nvPr/>
            </p:nvSpPr>
            <p:spPr>
              <a:xfrm>
                <a:off x="2941239" y="1993303"/>
                <a:ext cx="909936" cy="9099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kern="1200" dirty="0">
                    <a:ea typeface="楷体_GB2312" panose="02010609030101010101" pitchFamily="49" charset="-122"/>
                  </a:rPr>
                  <a:t>绘制流程图的工具</a:t>
                </a: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4353236" y="2398836"/>
              <a:ext cx="437527" cy="273298"/>
              <a:chOff x="3177444" y="1418108"/>
              <a:chExt cx="437527" cy="273298"/>
            </a:xfrm>
          </p:grpSpPr>
          <p:sp>
            <p:nvSpPr>
              <p:cNvPr id="59" name="右箭头 58"/>
              <p:cNvSpPr/>
              <p:nvPr/>
            </p:nvSpPr>
            <p:spPr>
              <a:xfrm rot="16200000">
                <a:off x="3259559" y="1335993"/>
                <a:ext cx="273297" cy="437527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右箭头 6"/>
              <p:cNvSpPr/>
              <p:nvPr/>
            </p:nvSpPr>
            <p:spPr>
              <a:xfrm rot="16200000">
                <a:off x="3300554" y="1464493"/>
                <a:ext cx="191308" cy="2625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2000" b="1" kern="1200">
                  <a:ea typeface="楷体_GB2312" panose="02010609030101010101" pitchFamily="49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3928577" y="983077"/>
              <a:ext cx="1286844" cy="1286844"/>
              <a:chOff x="2752785" y="2349"/>
              <a:chExt cx="1286844" cy="128684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2752785" y="2349"/>
                <a:ext cx="1286844" cy="128684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椭圆 8"/>
              <p:cNvSpPr/>
              <p:nvPr/>
            </p:nvSpPr>
            <p:spPr>
              <a:xfrm>
                <a:off x="2941239" y="190803"/>
                <a:ext cx="909936" cy="9099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kern="1200" dirty="0">
                    <a:ea typeface="楷体_GB2312" panose="02010609030101010101" pitchFamily="49" charset="-122"/>
                  </a:rPr>
                  <a:t>手工纸上绘制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328866" y="3210236"/>
              <a:ext cx="273297" cy="437527"/>
              <a:chOff x="4153074" y="2229508"/>
              <a:chExt cx="273297" cy="437527"/>
            </a:xfrm>
          </p:grpSpPr>
          <p:sp>
            <p:nvSpPr>
              <p:cNvPr id="55" name="右箭头 54"/>
              <p:cNvSpPr/>
              <p:nvPr/>
            </p:nvSpPr>
            <p:spPr>
              <a:xfrm>
                <a:off x="4153074" y="2229508"/>
                <a:ext cx="273297" cy="437527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2451115"/>
                  <a:satOff val="-3401"/>
                  <a:lumOff val="-1299"/>
                  <a:alphaOff val="0"/>
                </a:schemeClr>
              </a:fillRef>
              <a:effectRef idx="0">
                <a:schemeClr val="accent5">
                  <a:hueOff val="-2451115"/>
                  <a:satOff val="-3401"/>
                  <a:lumOff val="-129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右箭头 10"/>
              <p:cNvSpPr/>
              <p:nvPr/>
            </p:nvSpPr>
            <p:spPr>
              <a:xfrm>
                <a:off x="4153074" y="2317013"/>
                <a:ext cx="191308" cy="2625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2000" b="1" kern="1200">
                  <a:ea typeface="楷体_GB2312" panose="02010609030101010101" pitchFamily="49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5731078" y="2785577"/>
              <a:ext cx="1286844" cy="1286844"/>
              <a:chOff x="4555286" y="1804849"/>
              <a:chExt cx="1286844" cy="1286844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4555286" y="1804849"/>
                <a:ext cx="1286844" cy="128684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2451115"/>
                  <a:satOff val="-3401"/>
                  <a:lumOff val="-1299"/>
                  <a:alphaOff val="0"/>
                </a:schemeClr>
              </a:fillRef>
              <a:effectRef idx="0">
                <a:schemeClr val="accent5">
                  <a:hueOff val="-2451115"/>
                  <a:satOff val="-3401"/>
                  <a:lumOff val="-129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4" name="椭圆 12"/>
              <p:cNvSpPr/>
              <p:nvPr/>
            </p:nvSpPr>
            <p:spPr>
              <a:xfrm>
                <a:off x="4743740" y="1993303"/>
                <a:ext cx="909936" cy="9099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kern="1200" dirty="0">
                    <a:ea typeface="楷体_GB2312" panose="02010609030101010101" pitchFamily="49" charset="-122"/>
                  </a:rPr>
                  <a:t>文本编辑软件</a:t>
                </a: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353236" y="4185866"/>
              <a:ext cx="437527" cy="273297"/>
              <a:chOff x="3177444" y="3205138"/>
              <a:chExt cx="437527" cy="273297"/>
            </a:xfrm>
          </p:grpSpPr>
          <p:sp>
            <p:nvSpPr>
              <p:cNvPr id="51" name="右箭头 50"/>
              <p:cNvSpPr/>
              <p:nvPr/>
            </p:nvSpPr>
            <p:spPr>
              <a:xfrm rot="5400000">
                <a:off x="3259559" y="3123023"/>
                <a:ext cx="273297" cy="437527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4902230"/>
                  <a:satOff val="-6811"/>
                  <a:lumOff val="-2607"/>
                  <a:alphaOff val="0"/>
                </a:schemeClr>
              </a:fillRef>
              <a:effectRef idx="0">
                <a:schemeClr val="accent5">
                  <a:hueOff val="-4902230"/>
                  <a:satOff val="-6811"/>
                  <a:lumOff val="-2607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右箭头 14"/>
              <p:cNvSpPr/>
              <p:nvPr/>
            </p:nvSpPr>
            <p:spPr>
              <a:xfrm rot="5400000">
                <a:off x="3300554" y="3169534"/>
                <a:ext cx="191308" cy="2625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2000" b="1" kern="1200">
                  <a:ea typeface="楷体_GB2312" panose="02010609030101010101" pitchFamily="49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928577" y="4588078"/>
              <a:ext cx="1286844" cy="1286844"/>
              <a:chOff x="2752785" y="3607350"/>
              <a:chExt cx="1286844" cy="1286844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2752785" y="3607350"/>
                <a:ext cx="1286844" cy="128684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4902230"/>
                  <a:satOff val="-6811"/>
                  <a:lumOff val="-2607"/>
                  <a:alphaOff val="0"/>
                </a:schemeClr>
              </a:fillRef>
              <a:effectRef idx="0">
                <a:schemeClr val="accent5">
                  <a:hueOff val="-4902230"/>
                  <a:satOff val="-6811"/>
                  <a:lumOff val="-2607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椭圆 16"/>
              <p:cNvSpPr/>
              <p:nvPr/>
            </p:nvSpPr>
            <p:spPr>
              <a:xfrm>
                <a:off x="2847012" y="3881529"/>
                <a:ext cx="1098390" cy="9099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kern="1200" dirty="0">
                    <a:ea typeface="楷体_GB2312" panose="02010609030101010101" pitchFamily="49" charset="-122"/>
                  </a:rPr>
                  <a:t>专门绘制流程图的软件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3541835" y="3210236"/>
              <a:ext cx="273297" cy="437527"/>
              <a:chOff x="2366043" y="2229508"/>
              <a:chExt cx="273297" cy="437527"/>
            </a:xfrm>
          </p:grpSpPr>
          <p:sp>
            <p:nvSpPr>
              <p:cNvPr id="47" name="右箭头 46"/>
              <p:cNvSpPr/>
              <p:nvPr/>
            </p:nvSpPr>
            <p:spPr>
              <a:xfrm rot="10800000">
                <a:off x="2366043" y="2229508"/>
                <a:ext cx="273297" cy="437527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7353344"/>
                  <a:satOff val="-10220"/>
                  <a:lumOff val="-3914"/>
                  <a:alphaOff val="0"/>
                </a:schemeClr>
              </a:fillRef>
              <a:effectRef idx="0">
                <a:schemeClr val="accent5">
                  <a:hueOff val="-7353344"/>
                  <a:satOff val="-10220"/>
                  <a:lumOff val="-391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8" name="右箭头 18"/>
              <p:cNvSpPr/>
              <p:nvPr/>
            </p:nvSpPr>
            <p:spPr>
              <a:xfrm rot="21600000">
                <a:off x="2448032" y="2317013"/>
                <a:ext cx="191308" cy="2625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2000" b="1" kern="1200">
                  <a:ea typeface="楷体_GB2312" panose="02010609030101010101" pitchFamily="49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126077" y="2785577"/>
              <a:ext cx="1286844" cy="1286844"/>
              <a:chOff x="950285" y="1804849"/>
              <a:chExt cx="1286844" cy="1286844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950285" y="1804849"/>
                <a:ext cx="1286844" cy="128684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7353344"/>
                  <a:satOff val="-10220"/>
                  <a:lumOff val="-3914"/>
                  <a:alphaOff val="0"/>
                </a:schemeClr>
              </a:fillRef>
              <a:effectRef idx="0">
                <a:schemeClr val="accent5">
                  <a:hueOff val="-7353344"/>
                  <a:satOff val="-10220"/>
                  <a:lumOff val="-391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6" name="椭圆 20"/>
              <p:cNvSpPr/>
              <p:nvPr/>
            </p:nvSpPr>
            <p:spPr>
              <a:xfrm>
                <a:off x="1042858" y="2052684"/>
                <a:ext cx="1098388" cy="9099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kern="1200" dirty="0">
                    <a:ea typeface="楷体_GB2312" panose="02010609030101010101" pitchFamily="49" charset="-122"/>
                  </a:rPr>
                  <a:t>在线绘制流程图的网站</a:t>
                </a: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881062" y="1251347"/>
            <a:ext cx="5128327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任务一：用流程图描述算法</a:t>
            </a:r>
          </a:p>
        </p:txBody>
      </p:sp>
      <p:sp>
        <p:nvSpPr>
          <p:cNvPr id="32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447674" y="1904005"/>
            <a:ext cx="8386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sz="2000" dirty="0">
                <a:solidFill>
                  <a:srgbClr val="466E8C"/>
                </a:solidFill>
                <a:effectLst/>
              </a:rPr>
              <a:t>算法的三种基本控制结构用流程图表示如下：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47674" y="2401009"/>
            <a:ext cx="1133476" cy="3521075"/>
            <a:chOff x="495300" y="2356248"/>
            <a:chExt cx="1133476" cy="3521075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1071563" y="2356248"/>
              <a:ext cx="0" cy="5032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4" name="组合 10"/>
            <p:cNvGrpSpPr/>
            <p:nvPr/>
          </p:nvGrpSpPr>
          <p:grpSpPr bwMode="auto">
            <a:xfrm>
              <a:off x="495300" y="2843610"/>
              <a:ext cx="1127126" cy="504825"/>
              <a:chOff x="107950" y="2270256"/>
              <a:chExt cx="1127773" cy="504056"/>
            </a:xfrm>
          </p:grpSpPr>
          <p:sp>
            <p:nvSpPr>
              <p:cNvPr id="35" name="流程图: 过程 34"/>
              <p:cNvSpPr/>
              <p:nvPr/>
            </p:nvSpPr>
            <p:spPr>
              <a:xfrm>
                <a:off x="107950" y="2270256"/>
                <a:ext cx="1127773" cy="504056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63" name="文本框 9"/>
              <p:cNvSpPr txBox="1">
                <a:spLocks noChangeArrowheads="1"/>
              </p:cNvSpPr>
              <p:nvPr/>
            </p:nvSpPr>
            <p:spPr bwMode="auto">
              <a:xfrm>
                <a:off x="180506" y="2345188"/>
                <a:ext cx="972449" cy="3995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0070C0"/>
                    </a:solidFill>
                    <a:ea typeface="楷体_GB2312" panose="02010609030101010101" pitchFamily="49" charset="-122"/>
                  </a:rPr>
                  <a:t>指令</a:t>
                </a:r>
                <a:r>
                  <a:rPr lang="en-US" altLang="zh-CN" sz="2000" b="1" dirty="0">
                    <a:solidFill>
                      <a:srgbClr val="0070C0"/>
                    </a:solidFill>
                    <a:ea typeface="楷体_GB2312" panose="02010609030101010101" pitchFamily="49" charset="-122"/>
                  </a:rPr>
                  <a:t>1</a:t>
                </a:r>
                <a:endParaRPr lang="zh-CN" altLang="en-US" sz="2000" b="1" dirty="0">
                  <a:solidFill>
                    <a:srgbClr val="0070C0"/>
                  </a:solidFill>
                  <a:ea typeface="楷体_GB2312" panose="02010609030101010101" pitchFamily="49" charset="-122"/>
                </a:endParaRPr>
              </a:p>
            </p:txBody>
          </p:sp>
        </p:grpSp>
        <p:cxnSp>
          <p:nvCxnSpPr>
            <p:cNvPr id="64" name="直接箭头连接符 63"/>
            <p:cNvCxnSpPr/>
            <p:nvPr/>
          </p:nvCxnSpPr>
          <p:spPr>
            <a:xfrm>
              <a:off x="1071563" y="3364310"/>
              <a:ext cx="0" cy="5032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65" name="组合 12"/>
            <p:cNvGrpSpPr/>
            <p:nvPr/>
          </p:nvGrpSpPr>
          <p:grpSpPr bwMode="auto">
            <a:xfrm>
              <a:off x="495300" y="3861198"/>
              <a:ext cx="1127126" cy="504825"/>
              <a:chOff x="107950" y="2279766"/>
              <a:chExt cx="1127773" cy="504056"/>
            </a:xfrm>
          </p:grpSpPr>
          <p:sp>
            <p:nvSpPr>
              <p:cNvPr id="66" name="流程图: 过程 65"/>
              <p:cNvSpPr/>
              <p:nvPr/>
            </p:nvSpPr>
            <p:spPr>
              <a:xfrm>
                <a:off x="107950" y="2279766"/>
                <a:ext cx="1127773" cy="504056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67" name="文本框 14"/>
              <p:cNvSpPr txBox="1">
                <a:spLocks noChangeArrowheads="1"/>
              </p:cNvSpPr>
              <p:nvPr/>
            </p:nvSpPr>
            <p:spPr bwMode="auto">
              <a:xfrm>
                <a:off x="180506" y="2345188"/>
                <a:ext cx="972449" cy="399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0070C0"/>
                    </a:solidFill>
                    <a:ea typeface="楷体_GB2312" panose="02010609030101010101" pitchFamily="49" charset="-122"/>
                  </a:rPr>
                  <a:t>指令</a:t>
                </a:r>
                <a:r>
                  <a:rPr lang="en-US" altLang="zh-CN" sz="2000" b="1" dirty="0">
                    <a:solidFill>
                      <a:srgbClr val="0070C0"/>
                    </a:solidFill>
                    <a:ea typeface="楷体_GB2312" panose="02010609030101010101" pitchFamily="49" charset="-122"/>
                  </a:rPr>
                  <a:t>2</a:t>
                </a:r>
                <a:endParaRPr lang="zh-CN" altLang="en-US" sz="2000" b="1" dirty="0">
                  <a:solidFill>
                    <a:srgbClr val="0070C0"/>
                  </a:solidFill>
                  <a:ea typeface="楷体_GB2312" panose="02010609030101010101" pitchFamily="49" charset="-122"/>
                </a:endParaRPr>
              </a:p>
            </p:txBody>
          </p:sp>
        </p:grpSp>
        <p:cxnSp>
          <p:nvCxnSpPr>
            <p:cNvPr id="68" name="直接箭头连接符 67"/>
            <p:cNvCxnSpPr/>
            <p:nvPr/>
          </p:nvCxnSpPr>
          <p:spPr>
            <a:xfrm>
              <a:off x="1077913" y="4370785"/>
              <a:ext cx="0" cy="5048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69" name="组合 16"/>
            <p:cNvGrpSpPr/>
            <p:nvPr/>
          </p:nvGrpSpPr>
          <p:grpSpPr bwMode="auto">
            <a:xfrm>
              <a:off x="501650" y="4867673"/>
              <a:ext cx="1127126" cy="504825"/>
              <a:chOff x="107950" y="2317806"/>
              <a:chExt cx="1127773" cy="504056"/>
            </a:xfrm>
          </p:grpSpPr>
          <p:sp>
            <p:nvSpPr>
              <p:cNvPr id="70" name="流程图: 过程 69"/>
              <p:cNvSpPr/>
              <p:nvPr/>
            </p:nvSpPr>
            <p:spPr>
              <a:xfrm>
                <a:off x="107950" y="2317806"/>
                <a:ext cx="1127773" cy="504056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71" name="文本框 18"/>
              <p:cNvSpPr txBox="1">
                <a:spLocks noChangeArrowheads="1"/>
              </p:cNvSpPr>
              <p:nvPr/>
            </p:nvSpPr>
            <p:spPr bwMode="auto">
              <a:xfrm>
                <a:off x="180506" y="2373720"/>
                <a:ext cx="972449" cy="399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/>
                <a:r>
                  <a:rPr lang="zh-CN" altLang="en-US" sz="2000" b="1">
                    <a:solidFill>
                      <a:srgbClr val="0070C0"/>
                    </a:solidFill>
                    <a:ea typeface="楷体_GB2312" panose="02010609030101010101" pitchFamily="49" charset="-122"/>
                  </a:rPr>
                  <a:t>指令</a:t>
                </a:r>
                <a:r>
                  <a:rPr lang="en-US" altLang="zh-CN" sz="2000" b="1">
                    <a:solidFill>
                      <a:srgbClr val="0070C0"/>
                    </a:solidFill>
                    <a:ea typeface="楷体_GB2312" panose="02010609030101010101" pitchFamily="49" charset="-122"/>
                  </a:rPr>
                  <a:t>3</a:t>
                </a:r>
                <a:endParaRPr lang="zh-CN" altLang="en-US" sz="2000" b="1">
                  <a:solidFill>
                    <a:srgbClr val="0070C0"/>
                  </a:solidFill>
                  <a:ea typeface="楷体_GB2312" panose="02010609030101010101" pitchFamily="49" charset="-122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>
            <a:xfrm>
              <a:off x="1077913" y="5372498"/>
              <a:ext cx="0" cy="5048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文本框 20"/>
          <p:cNvSpPr txBox="1">
            <a:spLocks noChangeArrowheads="1"/>
          </p:cNvSpPr>
          <p:nvPr/>
        </p:nvSpPr>
        <p:spPr bwMode="auto">
          <a:xfrm>
            <a:off x="78628" y="5970801"/>
            <a:ext cx="18906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a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）顺序结构</a:t>
            </a:r>
          </a:p>
        </p:txBody>
      </p:sp>
      <p:sp>
        <p:nvSpPr>
          <p:cNvPr id="92" name="文本框 42"/>
          <p:cNvSpPr txBox="1">
            <a:spLocks noChangeArrowheads="1"/>
          </p:cNvSpPr>
          <p:nvPr/>
        </p:nvSpPr>
        <p:spPr bwMode="auto">
          <a:xfrm>
            <a:off x="2165081" y="5970801"/>
            <a:ext cx="330031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）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选择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结构（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分支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结构）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137519" y="2401009"/>
            <a:ext cx="3340089" cy="3268662"/>
            <a:chOff x="2195514" y="2205492"/>
            <a:chExt cx="3340089" cy="3268662"/>
          </a:xfrm>
        </p:grpSpPr>
        <p:cxnSp>
          <p:nvCxnSpPr>
            <p:cNvPr id="74" name="直接箭头连接符 73"/>
            <p:cNvCxnSpPr/>
            <p:nvPr/>
          </p:nvCxnSpPr>
          <p:spPr>
            <a:xfrm>
              <a:off x="3879850" y="2205492"/>
              <a:ext cx="0" cy="6666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5" name="组合 24"/>
            <p:cNvGrpSpPr/>
            <p:nvPr/>
          </p:nvGrpSpPr>
          <p:grpSpPr bwMode="auto">
            <a:xfrm>
              <a:off x="3375025" y="2873773"/>
              <a:ext cx="1008063" cy="696912"/>
              <a:chOff x="2987824" y="2300952"/>
              <a:chExt cx="1008112" cy="696288"/>
            </a:xfrm>
          </p:grpSpPr>
          <p:sp>
            <p:nvSpPr>
              <p:cNvPr id="76" name="流程图: 决策 75"/>
              <p:cNvSpPr/>
              <p:nvPr/>
            </p:nvSpPr>
            <p:spPr>
              <a:xfrm>
                <a:off x="2987824" y="2300952"/>
                <a:ext cx="1008112" cy="696288"/>
              </a:xfrm>
              <a:prstGeom prst="flowChartDecisio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77" name="文本框 23"/>
              <p:cNvSpPr txBox="1">
                <a:spLocks noChangeArrowheads="1"/>
              </p:cNvSpPr>
              <p:nvPr/>
            </p:nvSpPr>
            <p:spPr bwMode="auto">
              <a:xfrm>
                <a:off x="3130083" y="2443759"/>
                <a:ext cx="720080" cy="3997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0070C0"/>
                    </a:solidFill>
                    <a:latin typeface="宋体" panose="02010600030101010101" pitchFamily="2" charset="-122"/>
                    <a:ea typeface="楷体_GB2312" panose="02010609030101010101" pitchFamily="49" charset="-122"/>
                  </a:rPr>
                  <a:t>条件</a:t>
                </a:r>
              </a:p>
            </p:txBody>
          </p:sp>
        </p:grpSp>
        <p:cxnSp>
          <p:nvCxnSpPr>
            <p:cNvPr id="78" name="直接连接符 77"/>
            <p:cNvCxnSpPr>
              <a:stCxn id="76" idx="1"/>
            </p:cNvCxnSpPr>
            <p:nvPr/>
          </p:nvCxnSpPr>
          <p:spPr>
            <a:xfrm flipH="1">
              <a:off x="2727325" y="3223023"/>
              <a:ext cx="6477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>
              <a:off x="2730500" y="3232548"/>
              <a:ext cx="0" cy="5032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0" name="组合 28"/>
            <p:cNvGrpSpPr/>
            <p:nvPr/>
          </p:nvGrpSpPr>
          <p:grpSpPr bwMode="auto">
            <a:xfrm>
              <a:off x="2195514" y="3732610"/>
              <a:ext cx="1081087" cy="503238"/>
              <a:chOff x="98420" y="2270226"/>
              <a:chExt cx="1081708" cy="504056"/>
            </a:xfrm>
          </p:grpSpPr>
          <p:sp>
            <p:nvSpPr>
              <p:cNvPr id="81" name="流程图: 过程 80"/>
              <p:cNvSpPr/>
              <p:nvPr/>
            </p:nvSpPr>
            <p:spPr>
              <a:xfrm>
                <a:off x="98420" y="2270226"/>
                <a:ext cx="1081708" cy="504056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82" name="文本框 30"/>
              <p:cNvSpPr txBox="1">
                <a:spLocks noChangeArrowheads="1"/>
              </p:cNvSpPr>
              <p:nvPr/>
            </p:nvSpPr>
            <p:spPr bwMode="auto">
              <a:xfrm>
                <a:off x="152881" y="2324504"/>
                <a:ext cx="993434" cy="400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0070C0"/>
                    </a:solidFill>
                    <a:ea typeface="楷体_GB2312" panose="02010609030101010101" pitchFamily="49" charset="-122"/>
                  </a:rPr>
                  <a:t>指令</a:t>
                </a:r>
                <a:r>
                  <a:rPr lang="en-US" altLang="zh-CN" sz="2000" b="1" dirty="0">
                    <a:solidFill>
                      <a:srgbClr val="0070C0"/>
                    </a:solidFill>
                    <a:ea typeface="楷体_GB2312" panose="02010609030101010101" pitchFamily="49" charset="-122"/>
                  </a:rPr>
                  <a:t>1</a:t>
                </a:r>
                <a:endParaRPr lang="zh-CN" altLang="en-US" sz="2000" b="1" dirty="0">
                  <a:solidFill>
                    <a:srgbClr val="0070C0"/>
                  </a:solidFill>
                  <a:ea typeface="楷体_GB2312" panose="02010609030101010101" pitchFamily="49" charset="-122"/>
                </a:endParaRPr>
              </a:p>
            </p:txBody>
          </p:sp>
        </p:grpSp>
        <p:cxnSp>
          <p:nvCxnSpPr>
            <p:cNvPr id="83" name="直接连接符 82"/>
            <p:cNvCxnSpPr/>
            <p:nvPr/>
          </p:nvCxnSpPr>
          <p:spPr>
            <a:xfrm flipH="1">
              <a:off x="4383088" y="3224610"/>
              <a:ext cx="6477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>
              <a:off x="5030788" y="3223023"/>
              <a:ext cx="0" cy="5032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5" name="组合 33"/>
            <p:cNvGrpSpPr/>
            <p:nvPr/>
          </p:nvGrpSpPr>
          <p:grpSpPr bwMode="auto">
            <a:xfrm>
              <a:off x="4530720" y="3719910"/>
              <a:ext cx="1004883" cy="504825"/>
              <a:chOff x="417691" y="2270256"/>
              <a:chExt cx="1005463" cy="504056"/>
            </a:xfrm>
          </p:grpSpPr>
          <p:sp>
            <p:nvSpPr>
              <p:cNvPr id="86" name="流程图: 过程 85"/>
              <p:cNvSpPr/>
              <p:nvPr/>
            </p:nvSpPr>
            <p:spPr>
              <a:xfrm>
                <a:off x="417691" y="2270256"/>
                <a:ext cx="1005463" cy="504056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87" name="文本框 35"/>
              <p:cNvSpPr txBox="1">
                <a:spLocks noChangeArrowheads="1"/>
              </p:cNvSpPr>
              <p:nvPr/>
            </p:nvSpPr>
            <p:spPr bwMode="auto">
              <a:xfrm>
                <a:off x="425763" y="2333599"/>
                <a:ext cx="993434" cy="3995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0070C0"/>
                    </a:solidFill>
                    <a:ea typeface="楷体_GB2312" panose="02010609030101010101" pitchFamily="49" charset="-122"/>
                  </a:rPr>
                  <a:t>指令</a:t>
                </a:r>
                <a:r>
                  <a:rPr lang="en-US" altLang="zh-CN" sz="2000" b="1" dirty="0">
                    <a:solidFill>
                      <a:srgbClr val="0070C0"/>
                    </a:solidFill>
                    <a:ea typeface="楷体_GB2312" panose="02010609030101010101" pitchFamily="49" charset="-122"/>
                  </a:rPr>
                  <a:t>2</a:t>
                </a:r>
                <a:endParaRPr lang="zh-CN" altLang="en-US" sz="2000" b="1" dirty="0">
                  <a:solidFill>
                    <a:srgbClr val="0070C0"/>
                  </a:solidFill>
                  <a:ea typeface="楷体_GB2312" panose="02010609030101010101" pitchFamily="49" charset="-122"/>
                </a:endParaRPr>
              </a:p>
            </p:txBody>
          </p:sp>
        </p:grpSp>
        <p:cxnSp>
          <p:nvCxnSpPr>
            <p:cNvPr id="88" name="直接连接符 87"/>
            <p:cNvCxnSpPr/>
            <p:nvPr/>
          </p:nvCxnSpPr>
          <p:spPr>
            <a:xfrm>
              <a:off x="2727325" y="4245373"/>
              <a:ext cx="0" cy="58261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5030788" y="4234260"/>
              <a:ext cx="0" cy="58102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2740025" y="4815285"/>
              <a:ext cx="2290763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>
              <a:off x="3879850" y="4805760"/>
              <a:ext cx="0" cy="668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43"/>
            <p:cNvSpPr txBox="1">
              <a:spLocks noChangeArrowheads="1"/>
            </p:cNvSpPr>
            <p:nvPr/>
          </p:nvSpPr>
          <p:spPr bwMode="auto">
            <a:xfrm>
              <a:off x="2781300" y="2767410"/>
              <a:ext cx="5222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9pPr>
            </a:lstStyle>
            <a:p>
              <a:r>
                <a:rPr lang="zh-CN" altLang="en-US" sz="2000" b="1">
                  <a:solidFill>
                    <a:srgbClr val="FF0000"/>
                  </a:solidFill>
                  <a:latin typeface="宋体" panose="02010600030101010101" pitchFamily="2" charset="-122"/>
                  <a:ea typeface="楷体_GB2312" panose="02010609030101010101" pitchFamily="49" charset="-122"/>
                </a:rPr>
                <a:t>真</a:t>
              </a:r>
            </a:p>
          </p:txBody>
        </p:sp>
        <p:sp>
          <p:nvSpPr>
            <p:cNvPr id="94" name="文本框 44"/>
            <p:cNvSpPr txBox="1">
              <a:spLocks noChangeArrowheads="1"/>
            </p:cNvSpPr>
            <p:nvPr/>
          </p:nvSpPr>
          <p:spPr bwMode="auto">
            <a:xfrm>
              <a:off x="4446588" y="2726135"/>
              <a:ext cx="5222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9pPr>
            </a:lstStyle>
            <a:p>
              <a:r>
                <a:rPr lang="zh-CN" altLang="en-US" sz="2000" b="1">
                  <a:solidFill>
                    <a:srgbClr val="FF0000"/>
                  </a:solidFill>
                  <a:latin typeface="宋体" panose="02010600030101010101" pitchFamily="2" charset="-122"/>
                  <a:ea typeface="楷体_GB2312" panose="02010609030101010101" pitchFamily="49" charset="-122"/>
                </a:rPr>
                <a:t>假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10173" y="2401009"/>
            <a:ext cx="2898775" cy="3268662"/>
            <a:chOff x="5980113" y="1865711"/>
            <a:chExt cx="2898775" cy="3268662"/>
          </a:xfrm>
        </p:grpSpPr>
        <p:cxnSp>
          <p:nvCxnSpPr>
            <p:cNvPr id="95" name="直接箭头连接符 94"/>
            <p:cNvCxnSpPr/>
            <p:nvPr/>
          </p:nvCxnSpPr>
          <p:spPr>
            <a:xfrm>
              <a:off x="7726363" y="1865711"/>
              <a:ext cx="0" cy="9366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6" name="组合 46"/>
            <p:cNvGrpSpPr/>
            <p:nvPr/>
          </p:nvGrpSpPr>
          <p:grpSpPr bwMode="auto">
            <a:xfrm>
              <a:off x="7223125" y="2794398"/>
              <a:ext cx="1008063" cy="696912"/>
              <a:chOff x="2987824" y="2329500"/>
              <a:chExt cx="1008112" cy="696288"/>
            </a:xfrm>
          </p:grpSpPr>
          <p:sp>
            <p:nvSpPr>
              <p:cNvPr id="97" name="流程图: 决策 96"/>
              <p:cNvSpPr/>
              <p:nvPr/>
            </p:nvSpPr>
            <p:spPr>
              <a:xfrm>
                <a:off x="2987824" y="2329500"/>
                <a:ext cx="1008112" cy="696288"/>
              </a:xfrm>
              <a:prstGeom prst="flowChartDecisio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98" name="文本框 48"/>
              <p:cNvSpPr txBox="1">
                <a:spLocks noChangeArrowheads="1"/>
              </p:cNvSpPr>
              <p:nvPr/>
            </p:nvSpPr>
            <p:spPr bwMode="auto">
              <a:xfrm>
                <a:off x="3131046" y="2443667"/>
                <a:ext cx="720080" cy="3997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0070C0"/>
                    </a:solidFill>
                    <a:latin typeface="宋体" panose="02010600030101010101" pitchFamily="2" charset="-122"/>
                    <a:ea typeface="楷体_GB2312" panose="02010609030101010101" pitchFamily="49" charset="-122"/>
                  </a:rPr>
                  <a:t>条件</a:t>
                </a:r>
              </a:p>
            </p:txBody>
          </p:sp>
        </p:grpSp>
        <p:cxnSp>
          <p:nvCxnSpPr>
            <p:cNvPr id="99" name="直接连接符 98"/>
            <p:cNvCxnSpPr>
              <a:stCxn id="97" idx="1"/>
            </p:cNvCxnSpPr>
            <p:nvPr/>
          </p:nvCxnSpPr>
          <p:spPr>
            <a:xfrm flipH="1">
              <a:off x="6575425" y="3143648"/>
              <a:ext cx="6477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/>
            <p:nvPr/>
          </p:nvCxnSpPr>
          <p:spPr>
            <a:xfrm>
              <a:off x="6578600" y="3143648"/>
              <a:ext cx="0" cy="5032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8231188" y="3143648"/>
              <a:ext cx="6477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/>
            <p:nvPr/>
          </p:nvCxnSpPr>
          <p:spPr>
            <a:xfrm>
              <a:off x="8878888" y="3143648"/>
              <a:ext cx="0" cy="19907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53"/>
            <p:cNvSpPr txBox="1">
              <a:spLocks noChangeArrowheads="1"/>
            </p:cNvSpPr>
            <p:nvPr/>
          </p:nvSpPr>
          <p:spPr bwMode="auto">
            <a:xfrm>
              <a:off x="6627813" y="2659460"/>
              <a:ext cx="5222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9pPr>
            </a:lstStyle>
            <a:p>
              <a:r>
                <a:rPr lang="zh-CN" altLang="en-US" sz="2000" b="1">
                  <a:solidFill>
                    <a:srgbClr val="FF0000"/>
                  </a:solidFill>
                  <a:latin typeface="宋体" panose="02010600030101010101" pitchFamily="2" charset="-122"/>
                  <a:ea typeface="楷体_GB2312" panose="02010609030101010101" pitchFamily="49" charset="-122"/>
                </a:rPr>
                <a:t>真</a:t>
              </a:r>
            </a:p>
          </p:txBody>
        </p:sp>
        <p:sp>
          <p:nvSpPr>
            <p:cNvPr id="104" name="文本框 54"/>
            <p:cNvSpPr txBox="1">
              <a:spLocks noChangeArrowheads="1"/>
            </p:cNvSpPr>
            <p:nvPr/>
          </p:nvSpPr>
          <p:spPr bwMode="auto">
            <a:xfrm>
              <a:off x="8293100" y="2616598"/>
              <a:ext cx="5222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9pPr>
            </a:lstStyle>
            <a:p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楷体_GB2312" panose="02010609030101010101" pitchFamily="49" charset="-122"/>
                </a:rPr>
                <a:t>假</a:t>
              </a:r>
            </a:p>
          </p:txBody>
        </p:sp>
        <p:grpSp>
          <p:nvGrpSpPr>
            <p:cNvPr id="105" name="组合 55"/>
            <p:cNvGrpSpPr/>
            <p:nvPr/>
          </p:nvGrpSpPr>
          <p:grpSpPr bwMode="auto">
            <a:xfrm>
              <a:off x="6116639" y="3657998"/>
              <a:ext cx="941388" cy="503237"/>
              <a:chOff x="79360" y="2279766"/>
              <a:chExt cx="941928" cy="504056"/>
            </a:xfrm>
          </p:grpSpPr>
          <p:sp>
            <p:nvSpPr>
              <p:cNvPr id="106" name="流程图: 过程 105"/>
              <p:cNvSpPr/>
              <p:nvPr/>
            </p:nvSpPr>
            <p:spPr>
              <a:xfrm>
                <a:off x="79360" y="2279766"/>
                <a:ext cx="941928" cy="504056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107" name="文本框 57"/>
              <p:cNvSpPr txBox="1">
                <a:spLocks noChangeArrowheads="1"/>
              </p:cNvSpPr>
              <p:nvPr/>
            </p:nvSpPr>
            <p:spPr bwMode="auto">
              <a:xfrm>
                <a:off x="190583" y="2329029"/>
                <a:ext cx="729010" cy="4007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0070C0"/>
                    </a:solidFill>
                    <a:ea typeface="楷体_GB2312" panose="02010609030101010101" pitchFamily="49" charset="-122"/>
                  </a:rPr>
                  <a:t>指令</a:t>
                </a:r>
              </a:p>
            </p:txBody>
          </p:sp>
        </p:grpSp>
        <p:cxnSp>
          <p:nvCxnSpPr>
            <p:cNvPr id="108" name="直接连接符 107"/>
            <p:cNvCxnSpPr/>
            <p:nvPr/>
          </p:nvCxnSpPr>
          <p:spPr>
            <a:xfrm>
              <a:off x="6627813" y="4156473"/>
              <a:ext cx="0" cy="92551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5980113" y="5072460"/>
              <a:ext cx="6477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5980113" y="2549923"/>
              <a:ext cx="0" cy="252253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/>
            <p:nvPr/>
          </p:nvCxnSpPr>
          <p:spPr>
            <a:xfrm>
              <a:off x="5980113" y="2549923"/>
              <a:ext cx="1746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2" name="文本框 66"/>
          <p:cNvSpPr txBox="1">
            <a:spLocks noChangeArrowheads="1"/>
          </p:cNvSpPr>
          <p:nvPr/>
        </p:nvSpPr>
        <p:spPr bwMode="auto">
          <a:xfrm>
            <a:off x="6354250" y="5970801"/>
            <a:ext cx="2141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c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）循环结构</a:t>
            </a:r>
          </a:p>
        </p:txBody>
      </p:sp>
      <p:sp>
        <p:nvSpPr>
          <p:cNvPr id="61" name="矩形 60"/>
          <p:cNvSpPr/>
          <p:nvPr/>
        </p:nvSpPr>
        <p:spPr>
          <a:xfrm>
            <a:off x="881062" y="1187339"/>
            <a:ext cx="5128327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任务一：用流程图描述算法</a:t>
            </a:r>
          </a:p>
        </p:txBody>
      </p:sp>
      <p:sp>
        <p:nvSpPr>
          <p:cNvPr id="62" name="等腰三角形 8"/>
          <p:cNvSpPr/>
          <p:nvPr/>
        </p:nvSpPr>
        <p:spPr>
          <a:xfrm rot="5400000">
            <a:off x="546366" y="144544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72183" y="3044278"/>
            <a:ext cx="619963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  <a:effectLst/>
              </a:rPr>
              <a:t>2.2 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算法的概念及描述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30" y="2402840"/>
            <a:ext cx="2581275" cy="387731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881062" y="1919539"/>
            <a:ext cx="8353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9pPr>
          </a:lstStyle>
          <a:p>
            <a:r>
              <a:rPr lang="zh-CN" altLang="en-US" sz="2000" b="1" dirty="0">
                <a:solidFill>
                  <a:srgbClr val="466E8C"/>
                </a:solidFill>
                <a:latin typeface="宋体" panose="02010600030101010101" pitchFamily="2" charset="-122"/>
                <a:ea typeface="楷体_GB2312" panose="02010609030101010101" pitchFamily="49" charset="-122"/>
              </a:rPr>
              <a:t>在实际问题解决中，经常会将三种控制结构综合使用。如：</a:t>
            </a:r>
          </a:p>
        </p:txBody>
      </p:sp>
      <p:sp>
        <p:nvSpPr>
          <p:cNvPr id="5" name="矩形 4"/>
          <p:cNvSpPr/>
          <p:nvPr/>
        </p:nvSpPr>
        <p:spPr>
          <a:xfrm>
            <a:off x="3049588" y="2403067"/>
            <a:ext cx="2016125" cy="7921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ea typeface="楷体_GB2312" panose="0201060903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49588" y="3842929"/>
            <a:ext cx="2016125" cy="165576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ea typeface="楷体_GB2312" panose="0201060903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65488" y="3226979"/>
            <a:ext cx="2519362" cy="2847975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ea typeface="楷体_GB2312" panose="0201060903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85988" y="3195229"/>
            <a:ext cx="2879725" cy="233203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ea typeface="楷体_GB2312" panose="0201060903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4638675" y="2799769"/>
            <a:ext cx="4000500" cy="2201142"/>
            <a:chOff x="4720779" y="2169146"/>
            <a:chExt cx="4001327" cy="2201143"/>
          </a:xfrm>
        </p:grpSpPr>
        <p:sp>
          <p:nvSpPr>
            <p:cNvPr id="11" name="文本框 1"/>
            <p:cNvSpPr txBox="1">
              <a:spLocks noChangeArrowheads="1"/>
            </p:cNvSpPr>
            <p:nvPr/>
          </p:nvSpPr>
          <p:spPr bwMode="auto">
            <a:xfrm>
              <a:off x="7062826" y="2883634"/>
              <a:ext cx="165928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9pPr>
            </a:lstStyle>
            <a:p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楷体_GB2312" panose="02010609030101010101" pitchFamily="49" charset="-122"/>
                </a:rPr>
                <a:t>顺序结构</a:t>
              </a:r>
            </a:p>
          </p:txBody>
        </p:sp>
        <p:cxnSp>
          <p:nvCxnSpPr>
            <p:cNvPr id="12" name="直接箭头连接符 11"/>
            <p:cNvCxnSpPr>
              <a:endCxn id="11" idx="1"/>
            </p:cNvCxnSpPr>
            <p:nvPr/>
          </p:nvCxnSpPr>
          <p:spPr>
            <a:xfrm>
              <a:off x="4949426" y="2169146"/>
              <a:ext cx="2113400" cy="9145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4720779" y="3212307"/>
              <a:ext cx="2342047" cy="11579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 bwMode="auto">
          <a:xfrm>
            <a:off x="5210175" y="3978711"/>
            <a:ext cx="3322636" cy="1105617"/>
            <a:chOff x="5293224" y="3348374"/>
            <a:chExt cx="3322591" cy="1106195"/>
          </a:xfrm>
        </p:grpSpPr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6956902" y="3348374"/>
              <a:ext cx="1658913" cy="707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楷体_GB2312" panose="02010609030101010101" pitchFamily="49" charset="-122"/>
                  <a:sym typeface="+mn-ea"/>
                </a:rPr>
                <a:t>选择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楷体_GB2312" panose="02010609030101010101" pitchFamily="49" charset="-122"/>
                </a:rPr>
                <a:t>结构</a:t>
              </a:r>
              <a:endPara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楷体_GB2312" panose="02010609030101010101" pitchFamily="49" charset="-122"/>
              </a:endParaRPr>
            </a:p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楷体_GB2312" panose="02010609030101010101" pitchFamily="49" charset="-122"/>
                </a:rPr>
                <a:t>（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楷体_GB2312" panose="02010609030101010101" pitchFamily="49" charset="-122"/>
                  <a:sym typeface="+mn-ea"/>
                </a:rPr>
                <a:t>分支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楷体_GB2312" panose="02010609030101010101" pitchFamily="49" charset="-122"/>
                </a:rPr>
                <a:t>结构）</a:t>
              </a:r>
            </a:p>
          </p:txBody>
        </p:sp>
        <p:cxnSp>
          <p:nvCxnSpPr>
            <p:cNvPr id="16" name="直接箭头连接符 15"/>
            <p:cNvCxnSpPr>
              <a:endCxn id="15" idx="1"/>
            </p:cNvCxnSpPr>
            <p:nvPr/>
          </p:nvCxnSpPr>
          <p:spPr>
            <a:xfrm flipV="1">
              <a:off x="5293224" y="3702502"/>
              <a:ext cx="1663677" cy="7520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 bwMode="auto">
          <a:xfrm>
            <a:off x="285750" y="3842930"/>
            <a:ext cx="2619375" cy="1157981"/>
            <a:chOff x="368471" y="3213100"/>
            <a:chExt cx="2619353" cy="1157931"/>
          </a:xfrm>
        </p:grpSpPr>
        <p:sp>
          <p:nvSpPr>
            <p:cNvPr id="18" name="文本框 16"/>
            <p:cNvSpPr txBox="1">
              <a:spLocks noChangeArrowheads="1"/>
            </p:cNvSpPr>
            <p:nvPr/>
          </p:nvSpPr>
          <p:spPr bwMode="auto">
            <a:xfrm>
              <a:off x="368471" y="3970938"/>
              <a:ext cx="1407619" cy="400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隶书" panose="02010509060101010101" pitchFamily="49" charset="-122"/>
                </a:defRPr>
              </a:lvl9pPr>
            </a:lstStyle>
            <a:p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楷体_GB2312" panose="02010609030101010101" pitchFamily="49" charset="-122"/>
                </a:rPr>
                <a:t>循环结构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>
              <a:off x="1547974" y="3213100"/>
              <a:ext cx="1439850" cy="9365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881062" y="1251347"/>
            <a:ext cx="5128327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任务一：用流程图描述算法</a:t>
            </a:r>
          </a:p>
        </p:txBody>
      </p:sp>
      <p:sp>
        <p:nvSpPr>
          <p:cNvPr id="21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5733" y="1909274"/>
            <a:ext cx="7181854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　　用伪代码描述算法就是采用类似于程序设计语言的代码来描述算法。伪代码没有固定的、严格的语法规则，只要定义合理，没有矛盾即可。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zh-CN" altLang="en-US" dirty="0">
                <a:solidFill>
                  <a:srgbClr val="FF0000"/>
                </a:solidFill>
              </a:rPr>
              <a:t>用伪代码描述算法回避了程序设计语言严格的书写格式，保持了语言叙述准确、无二义性的优点，结构性强，比较容易书写和理解。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935733" y="4180344"/>
            <a:ext cx="3830639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466E8C"/>
                </a:solidFill>
                <a:ea typeface="楷体_GB2312" panose="02010609030101010101" pitchFamily="49" charset="-122"/>
              </a:rPr>
              <a:t>① 用伪代码表示的格式如下：</a:t>
            </a:r>
            <a:endParaRPr lang="en-US" altLang="zh-CN" sz="2000" b="1" kern="0" dirty="0">
              <a:solidFill>
                <a:srgbClr val="466E8C"/>
              </a:solidFill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466E8C"/>
                </a:solidFill>
                <a:ea typeface="楷体_GB2312" panose="02010609030101010101" pitchFamily="49" charset="-122"/>
              </a:rPr>
              <a:t>　 输入：</a:t>
            </a:r>
            <a:r>
              <a:rPr lang="en-US" altLang="zh-CN" sz="2000" b="1" kern="0" dirty="0">
                <a:solidFill>
                  <a:srgbClr val="466E8C"/>
                </a:solidFill>
                <a:ea typeface="楷体_GB2312" panose="02010609030101010101" pitchFamily="49" charset="-122"/>
              </a:rPr>
              <a:t>…………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466E8C"/>
                </a:solidFill>
                <a:ea typeface="楷体_GB2312" panose="02010609030101010101" pitchFamily="49" charset="-122"/>
              </a:rPr>
              <a:t>　 输出：</a:t>
            </a:r>
            <a:r>
              <a:rPr lang="en-US" altLang="zh-CN" sz="2000" b="1" kern="0" dirty="0">
                <a:solidFill>
                  <a:srgbClr val="466E8C"/>
                </a:solidFill>
                <a:ea typeface="楷体_GB2312" panose="02010609030101010101" pitchFamily="49" charset="-122"/>
              </a:rPr>
              <a:t>…………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466E8C"/>
                </a:solidFill>
                <a:ea typeface="楷体_GB2312" panose="02010609030101010101" pitchFamily="49" charset="-122"/>
              </a:rPr>
              <a:t>　 指令：</a:t>
            </a:r>
            <a:r>
              <a:rPr lang="en-US" altLang="zh-CN" sz="2000" b="1" kern="0" dirty="0">
                <a:solidFill>
                  <a:srgbClr val="466E8C"/>
                </a:solidFill>
                <a:ea typeface="楷体_GB2312" panose="02010609030101010101" pitchFamily="49" charset="-122"/>
              </a:rPr>
              <a:t>…………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466E8C"/>
                </a:solidFill>
                <a:ea typeface="楷体_GB2312" panose="02010609030101010101" pitchFamily="49" charset="-122"/>
              </a:rPr>
              <a:t>　　　　 </a:t>
            </a:r>
            <a:r>
              <a:rPr lang="en-US" altLang="zh-CN" sz="2000" b="1" kern="0" dirty="0">
                <a:solidFill>
                  <a:srgbClr val="466E8C"/>
                </a:solidFill>
                <a:ea typeface="楷体_GB2312" panose="02010609030101010101" pitchFamily="49" charset="-122"/>
              </a:rPr>
              <a:t>…………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466E8C"/>
                </a:solidFill>
                <a:ea typeface="楷体_GB2312" panose="02010609030101010101" pitchFamily="49" charset="-122"/>
              </a:rPr>
              <a:t>　　　　 </a:t>
            </a:r>
            <a:r>
              <a:rPr lang="en-US" altLang="zh-CN" sz="2000" b="1" kern="0" dirty="0">
                <a:solidFill>
                  <a:srgbClr val="466E8C"/>
                </a:solidFill>
                <a:ea typeface="楷体_GB2312" panose="02010609030101010101" pitchFamily="49" charset="-122"/>
              </a:rPr>
              <a:t>…………</a:t>
            </a:r>
          </a:p>
        </p:txBody>
      </p:sp>
      <p:sp>
        <p:nvSpPr>
          <p:cNvPr id="5" name="矩形 4"/>
          <p:cNvSpPr/>
          <p:nvPr/>
        </p:nvSpPr>
        <p:spPr>
          <a:xfrm>
            <a:off x="881062" y="1251347"/>
            <a:ext cx="5540299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任务二：伪代码描述算法探究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1062" y="1982937"/>
            <a:ext cx="783317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rgbClr val="FF0000"/>
                </a:solidFill>
              </a:rPr>
              <a:t>　　</a:t>
            </a:r>
            <a:r>
              <a:rPr lang="zh-CN" altLang="en-US" dirty="0">
                <a:solidFill>
                  <a:srgbClr val="FF0000"/>
                </a:solidFill>
              </a:rPr>
              <a:t>伪代码的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种基本指令：赋值指令、输出指令、条件指令和循环指令。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80745" y="2978785"/>
            <a:ext cx="2959735" cy="2084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 赋值指令</a:t>
            </a:r>
            <a:endParaRPr lang="en-US" altLang="zh-CN" b="1" kern="0" dirty="0">
              <a:solidFill>
                <a:srgbClr val="466E8C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　 格式：助记符←表达式</a:t>
            </a:r>
            <a:r>
              <a:rPr lang="en-US" altLang="zh-CN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;</a:t>
            </a: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en-US" altLang="zh-CN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   </a:t>
            </a:r>
            <a:r>
              <a:rPr lang="zh-CN" altLang="en-US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如：</a:t>
            </a:r>
            <a:r>
              <a:rPr lang="en-US" altLang="zh-CN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p1</a:t>
            </a:r>
            <a:r>
              <a:rPr lang="zh-CN" altLang="en-US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 ←</a:t>
            </a:r>
            <a:r>
              <a:rPr lang="en-US" altLang="zh-CN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10</a:t>
            </a:r>
            <a:r>
              <a:rPr lang="zh-CN" altLang="en-US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；</a:t>
            </a:r>
            <a:endParaRPr lang="en-US" altLang="zh-CN" b="1" kern="0" dirty="0">
              <a:solidFill>
                <a:srgbClr val="466E8C"/>
              </a:solidFill>
              <a:latin typeface="+mn-ea"/>
              <a:ea typeface="楷体_GB2312" panose="02010609030101010101" pitchFamily="49" charset="-122"/>
            </a:endParaRPr>
          </a:p>
          <a:p>
            <a:pPr indent="0" eaLnBrk="1" fontAlgn="auto" hangingPunct="1">
              <a:lnSpc>
                <a:spcPct val="120000"/>
              </a:lnSpc>
              <a:buFont typeface="+mj-lt"/>
              <a:buNone/>
              <a:defRPr/>
            </a:pPr>
            <a:endParaRPr lang="zh-CN" altLang="en-US" b="1" kern="0" dirty="0">
              <a:solidFill>
                <a:srgbClr val="466E8C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buFont typeface="+mj-lt"/>
              <a:buAutoNum type="alphaLcParenR" startAt="2"/>
              <a:defRPr/>
            </a:pPr>
            <a:r>
              <a:rPr lang="zh-CN" altLang="en-US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 输出指令</a:t>
            </a:r>
            <a:endParaRPr lang="en-US" altLang="zh-CN" b="1" kern="0" dirty="0">
              <a:solidFill>
                <a:srgbClr val="466E8C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　 格式：输出（表达式）；</a:t>
            </a:r>
            <a:endParaRPr lang="en-US" altLang="zh-CN" b="1" kern="0" dirty="0">
              <a:solidFill>
                <a:srgbClr val="466E8C"/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1062" y="1251347"/>
            <a:ext cx="5540299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任务二：伪代码描述算法探究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4415" y="2978785"/>
            <a:ext cx="2540000" cy="3412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fontAlgn="auto" hangingPunct="1">
              <a:lnSpc>
                <a:spcPct val="120000"/>
              </a:lnSpc>
              <a:buFont typeface="+mj-lt"/>
              <a:buAutoNum type="alphaLcParenR" startAt="3"/>
              <a:defRPr/>
            </a:pPr>
            <a:r>
              <a:rPr lang="zh-CN" altLang="en-US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  <a:sym typeface="+mn-ea"/>
              </a:rPr>
              <a:t> 条件指令</a:t>
            </a:r>
          </a:p>
          <a:p>
            <a:pPr indent="0" eaLnBrk="1" fontAlgn="auto" hangingPunct="1">
              <a:lnSpc>
                <a:spcPct val="120000"/>
              </a:lnSpc>
              <a:buFont typeface="+mj-lt"/>
              <a:buNone/>
              <a:defRPr/>
            </a:pPr>
            <a:r>
              <a:rPr lang="zh-CN" altLang="en-US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  <a:sym typeface="+mn-ea"/>
              </a:rPr>
              <a:t>   格式如下：</a:t>
            </a:r>
            <a:endParaRPr lang="en-US" altLang="zh-CN" b="1" kern="0" dirty="0">
              <a:solidFill>
                <a:srgbClr val="466E8C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  <a:sym typeface="+mn-ea"/>
              </a:rPr>
              <a:t>    </a:t>
            </a:r>
            <a:r>
              <a:rPr lang="en-US" altLang="zh-CN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if(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条件表达式）</a:t>
            </a:r>
            <a:endParaRPr lang="en-US" altLang="zh-CN" b="1" kern="0" dirty="0">
              <a:solidFill>
                <a:srgbClr val="FF0000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    </a:t>
            </a:r>
            <a:r>
              <a:rPr lang="en-US" altLang="zh-CN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{</a:t>
            </a:r>
            <a:endParaRPr lang="en-US" altLang="zh-CN" b="1" kern="0" dirty="0">
              <a:solidFill>
                <a:srgbClr val="FF0000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        指令序列</a:t>
            </a:r>
            <a:r>
              <a:rPr lang="en-US" altLang="zh-CN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1</a:t>
            </a:r>
            <a:endParaRPr lang="en-US" altLang="zh-CN" b="1" kern="0" dirty="0">
              <a:solidFill>
                <a:srgbClr val="FF0000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    </a:t>
            </a:r>
            <a:r>
              <a:rPr lang="en-US" altLang="zh-CN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}</a:t>
            </a:r>
            <a:endParaRPr lang="en-US" altLang="zh-CN" b="1" kern="0" dirty="0">
              <a:solidFill>
                <a:srgbClr val="FF0000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    </a:t>
            </a:r>
            <a:r>
              <a:rPr lang="en-US" altLang="zh-CN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else</a:t>
            </a:r>
            <a:endParaRPr lang="en-US" altLang="zh-CN" b="1" kern="0" dirty="0">
              <a:solidFill>
                <a:srgbClr val="FF0000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    </a:t>
            </a:r>
            <a:r>
              <a:rPr lang="en-US" altLang="zh-CN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{ </a:t>
            </a:r>
            <a:endParaRPr lang="en-US" altLang="zh-CN" b="1" kern="0" dirty="0">
              <a:solidFill>
                <a:srgbClr val="FF0000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        指令序列</a:t>
            </a:r>
            <a:r>
              <a:rPr lang="en-US" altLang="zh-CN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2</a:t>
            </a:r>
            <a:endParaRPr lang="en-US" altLang="zh-CN" b="1" kern="0" dirty="0">
              <a:solidFill>
                <a:srgbClr val="FF0000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  <a:sym typeface="+mn-ea"/>
              </a:rPr>
              <a:t>    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81062" y="2949443"/>
            <a:ext cx="1984375" cy="41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20000"/>
              </a:lnSpc>
              <a:buFont typeface="+mj-lt"/>
              <a:buAutoNum type="alphaLcParenR" startAt="4"/>
              <a:defRPr/>
            </a:pPr>
            <a:r>
              <a:rPr lang="zh-CN" altLang="en-US" sz="2000" b="1" kern="0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</a:rPr>
              <a:t> 循环指令：</a:t>
            </a:r>
            <a:endParaRPr lang="en-US" altLang="zh-CN" sz="2000" b="1" kern="0" dirty="0">
              <a:solidFill>
                <a:srgbClr val="466E8C"/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81062" y="3349553"/>
            <a:ext cx="3221037" cy="193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</a:rPr>
              <a:t>　 一般格式：</a:t>
            </a:r>
            <a:endParaRPr lang="en-US" altLang="zh-CN" sz="2000" b="1" kern="0" dirty="0">
              <a:solidFill>
                <a:srgbClr val="FF0000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</a:rPr>
              <a:t>    </a:t>
            </a:r>
            <a:r>
              <a:rPr lang="en-US" altLang="zh-CN" sz="2000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</a:rPr>
              <a:t>while(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</a:rPr>
              <a:t>条件表达式）</a:t>
            </a:r>
            <a:endParaRPr lang="en-US" altLang="zh-CN" sz="2000" b="1" kern="0" dirty="0">
              <a:solidFill>
                <a:srgbClr val="FF0000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</a:rPr>
              <a:t>    </a:t>
            </a:r>
            <a:r>
              <a:rPr lang="en-US" altLang="zh-CN" sz="2000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</a:rPr>
              <a:t>{</a:t>
            </a: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</a:rPr>
              <a:t>        循环体</a:t>
            </a:r>
            <a:endParaRPr lang="en-US" altLang="zh-CN" sz="2000" b="1" kern="0" dirty="0">
              <a:solidFill>
                <a:srgbClr val="FF0000"/>
              </a:solidFill>
              <a:latin typeface="+mn-ea"/>
              <a:ea typeface="楷体_GB2312" panose="02010609030101010101" pitchFamily="49" charset="-122"/>
            </a:endParaRP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</a:rPr>
              <a:t>    </a:t>
            </a:r>
            <a:r>
              <a:rPr lang="en-US" altLang="zh-CN" sz="2000" b="1" kern="0" dirty="0">
                <a:solidFill>
                  <a:srgbClr val="FF0000"/>
                </a:solidFill>
                <a:latin typeface="+mn-ea"/>
                <a:ea typeface="楷体_GB2312" panose="02010609030101010101" pitchFamily="49" charset="-122"/>
              </a:rPr>
              <a:t>}</a:t>
            </a:r>
            <a:endParaRPr lang="zh-CN" altLang="zh-CN" sz="2000" b="1" kern="0" dirty="0">
              <a:solidFill>
                <a:srgbClr val="FF0000"/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4330699" y="2949443"/>
            <a:ext cx="4044950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例：倒计时</a:t>
            </a: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15</a:t>
            </a:r>
            <a:r>
              <a:rPr lang="zh-CN" altLang="en-US" sz="1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s</a:t>
            </a:r>
            <a:r>
              <a:rPr lang="zh-CN" altLang="en-US" sz="2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可用伪代码描述为：</a:t>
            </a:r>
            <a:endParaRPr lang="en-US" altLang="zh-CN" sz="2000" b="1" dirty="0">
              <a:solidFill>
                <a:srgbClr val="0070C0"/>
              </a:solidFill>
              <a:latin typeface="+mn-ea"/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t←15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while t≥1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    output t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    sleep 1s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    clear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    t←t-1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楷体_GB2312" panose="02010609030101010101" pitchFamily="49" charset="-122"/>
              </a:rPr>
              <a:t>end while</a:t>
            </a:r>
          </a:p>
        </p:txBody>
      </p:sp>
      <p:sp>
        <p:nvSpPr>
          <p:cNvPr id="9" name="矩形 8"/>
          <p:cNvSpPr/>
          <p:nvPr/>
        </p:nvSpPr>
        <p:spPr>
          <a:xfrm>
            <a:off x="881062" y="1251347"/>
            <a:ext cx="5540299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任务二：伪代码描述算法探究</a:t>
            </a:r>
          </a:p>
        </p:txBody>
      </p:sp>
      <p:sp>
        <p:nvSpPr>
          <p:cNvPr id="11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1062" y="1982937"/>
            <a:ext cx="783317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rgbClr val="FF0000"/>
                </a:solidFill>
              </a:rPr>
              <a:t>　　</a:t>
            </a:r>
            <a:r>
              <a:rPr lang="zh-CN" altLang="en-US" dirty="0">
                <a:solidFill>
                  <a:srgbClr val="FF0000"/>
                </a:solidFill>
              </a:rPr>
              <a:t>伪代码的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种基本指令：赋值指令、输出指令、条件指令和循环指令。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1062" y="2013693"/>
            <a:ext cx="7181854" cy="41541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算法的有穷性是指</a:t>
            </a:r>
            <a:r>
              <a:rPr lang="zh-CN" alt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 [单选题]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A. 算法程序的运行时间是有限的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B. 算法程序所处理的数据量是有限的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C. 算法程序的长度是有限的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D. 算法只能被有限的用户使用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下列关于算法的描述中，不正确的是</a:t>
            </a:r>
            <a:r>
              <a:rPr lang="zh-CN" alt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 [单选题]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A. 一个正确的算法至少要有一个输入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B. 算法的改进，在很大程度上推进了计算机科学与技术的进步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C. 判断一个算法优劣的实质是其解决问题的执行效率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D. 目前仍然存在不能在计算机上实施的有效算法</a:t>
            </a:r>
          </a:p>
        </p:txBody>
      </p:sp>
      <p:sp>
        <p:nvSpPr>
          <p:cNvPr id="5" name="矩形 4"/>
          <p:cNvSpPr/>
          <p:nvPr/>
        </p:nvSpPr>
        <p:spPr>
          <a:xfrm>
            <a:off x="881062" y="1251347"/>
            <a:ext cx="344932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任务三：当堂检测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71734" y="1995834"/>
            <a:ext cx="3295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A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81492" y="3839210"/>
            <a:ext cx="3295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1062" y="2013693"/>
            <a:ext cx="7181854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假设在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烧水泡茶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这一过程中要经历5道工序，分别用时是：①洗开水壶1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；②烧开水10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；③洗茶壶茶杯2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；④取茶叶1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；⑤泡茶1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。若合理安排这5道工序执行的先后顺序，可以使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烧水泡茶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整个过程所用的总时间最短，则最短总用时为</a:t>
            </a:r>
            <a:r>
              <a:rPr lang="zh-CN" alt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 [单选题]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A. 10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B. 11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C. 12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D. 15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</a:t>
            </a:r>
          </a:p>
        </p:txBody>
      </p:sp>
      <p:sp>
        <p:nvSpPr>
          <p:cNvPr id="5" name="矩形 4"/>
          <p:cNvSpPr/>
          <p:nvPr/>
        </p:nvSpPr>
        <p:spPr>
          <a:xfrm>
            <a:off x="881062" y="1251347"/>
            <a:ext cx="344932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任务三：当堂检测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22113" y="3468756"/>
            <a:ext cx="3181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1062" y="2013693"/>
            <a:ext cx="7181854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下列流程图符号中，表示判断的是</a:t>
            </a:r>
            <a:r>
              <a:rPr lang="zh-CN" alt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 [单选题]</a:t>
            </a:r>
          </a:p>
        </p:txBody>
      </p:sp>
      <p:sp>
        <p:nvSpPr>
          <p:cNvPr id="5" name="矩形 4"/>
          <p:cNvSpPr/>
          <p:nvPr/>
        </p:nvSpPr>
        <p:spPr>
          <a:xfrm>
            <a:off x="881062" y="1251347"/>
            <a:ext cx="344932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任务三：当堂检测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pic>
        <p:nvPicPr>
          <p:cNvPr id="2" name="图片 -2147482624"/>
          <p:cNvPicPr>
            <a:picLocks noChangeAspect="1"/>
          </p:cNvPicPr>
          <p:nvPr/>
        </p:nvPicPr>
        <p:blipFill>
          <a:blip r:embed="rId2"/>
          <a:srcRect l="-746" t="-898" r="-995"/>
          <a:stretch>
            <a:fillRect/>
          </a:stretch>
        </p:blipFill>
        <p:spPr>
          <a:xfrm>
            <a:off x="1677670" y="2759710"/>
            <a:ext cx="1298575" cy="1069975"/>
          </a:xfrm>
          <a:prstGeom prst="rect">
            <a:avLst/>
          </a:prstGeom>
        </p:spPr>
      </p:pic>
      <p:pic>
        <p:nvPicPr>
          <p:cNvPr id="4" name="图片 -21474826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10" y="2769235"/>
            <a:ext cx="1720850" cy="106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-21474826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470" y="4681220"/>
            <a:ext cx="1955800" cy="106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910" y="4681220"/>
            <a:ext cx="1835150" cy="10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2151380" y="3926840"/>
            <a:ext cx="347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  <a:sym typeface="+mn-ea"/>
              </a:rPr>
              <a:t>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681345" y="3926840"/>
            <a:ext cx="33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  <a:sym typeface="+mn-ea"/>
              </a:rPr>
              <a:t>B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151380" y="5835650"/>
            <a:ext cx="33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  <a:sym typeface="+mn-ea"/>
              </a:rPr>
              <a:t>C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38495" y="5835650"/>
            <a:ext cx="347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  <a:sym typeface="+mn-ea"/>
              </a:rPr>
              <a:t>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47369" y="2013693"/>
            <a:ext cx="3213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1062" y="2013693"/>
            <a:ext cx="7181854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下面算法的伪代码的功能是为输出1～10之间的奇数，则横线上应填写的内容是</a:t>
            </a:r>
            <a:r>
              <a:rPr lang="zh-CN" alt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。[单选题]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rgbClr val="466E8C"/>
                </a:solidFill>
              </a:rPr>
              <a:t>指令：i←1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rgbClr val="466E8C"/>
                </a:solidFill>
              </a:rPr>
              <a:t>      while (i&lt;10)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rgbClr val="466E8C"/>
                </a:solidFill>
              </a:rPr>
              <a:t>      {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rgbClr val="466E8C"/>
                </a:solidFill>
              </a:rPr>
              <a:t>          输出 </a:t>
            </a:r>
            <a:r>
              <a:rPr lang="en-US" altLang="zh-CN" dirty="0">
                <a:solidFill>
                  <a:srgbClr val="466E8C"/>
                </a:solidFill>
              </a:rPr>
              <a:t>(</a:t>
            </a:r>
            <a:r>
              <a:rPr lang="zh-CN" altLang="en-US" dirty="0">
                <a:solidFill>
                  <a:srgbClr val="466E8C"/>
                </a:solidFill>
              </a:rPr>
              <a:t>i)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rgbClr val="466E8C"/>
                </a:solidFill>
              </a:rPr>
              <a:t>          </a:t>
            </a:r>
            <a:r>
              <a:rPr lang="zh-CN" altLang="en-US" dirty="0">
                <a:solidFill>
                  <a:srgbClr val="466E8C"/>
                </a:solidFill>
                <a:latin typeface="Times New Roman" panose="02020603050405020304" charset="0"/>
                <a:cs typeface="Times New Roman" panose="02020603050405020304" charset="0"/>
              </a:rPr>
              <a:t>___________</a:t>
            </a:r>
            <a:endParaRPr lang="zh-CN" altLang="en-US" dirty="0">
              <a:solidFill>
                <a:srgbClr val="466E8C"/>
              </a:solidFill>
            </a:endParaRPr>
          </a:p>
          <a:p>
            <a:pPr marL="0" indent="0" algn="just">
              <a:buNone/>
            </a:pPr>
            <a:r>
              <a:rPr lang="zh-CN" altLang="en-US" dirty="0">
                <a:solidFill>
                  <a:srgbClr val="466E8C"/>
                </a:solidFill>
              </a:rPr>
              <a:t>      }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A. i←1          B. i←i+1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C. i→i+1        D. i←i+2</a:t>
            </a:r>
          </a:p>
        </p:txBody>
      </p:sp>
      <p:sp>
        <p:nvSpPr>
          <p:cNvPr id="5" name="矩形 4"/>
          <p:cNvSpPr/>
          <p:nvPr/>
        </p:nvSpPr>
        <p:spPr>
          <a:xfrm>
            <a:off x="881062" y="1251347"/>
            <a:ext cx="344932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任务三：当堂检测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41423" y="2402916"/>
            <a:ext cx="3390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745" y="2013585"/>
            <a:ext cx="3587750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 某算法的部分流程图如图所示，执行这部分流程后，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 ← X-2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被执行的次数为</a:t>
            </a:r>
            <a:r>
              <a:rPr lang="zh-CN" alt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。[单选题] 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A. 0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B. 1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C. 2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D. 3</a:t>
            </a:r>
          </a:p>
        </p:txBody>
      </p:sp>
      <p:sp>
        <p:nvSpPr>
          <p:cNvPr id="5" name="矩形 4"/>
          <p:cNvSpPr/>
          <p:nvPr/>
        </p:nvSpPr>
        <p:spPr>
          <a:xfrm>
            <a:off x="881062" y="1251347"/>
            <a:ext cx="344932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任务三：当堂检测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pic>
        <p:nvPicPr>
          <p:cNvPr id="2" name="图片 -21474826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865" y="2013585"/>
            <a:ext cx="3953510" cy="2228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623998" y="3114752"/>
            <a:ext cx="3181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745" y="2013585"/>
            <a:ext cx="7930515" cy="41541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 下列结构中，不属于算法的三种控制结构的是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______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 [单选题] 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A. 顺序结构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B. 组合结构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C. 循环结构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D. 选择结构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8. 计算机能根据程序的要求将某一段程序执行若干次，这种结构在程序设计中称为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______</a:t>
            </a:r>
            <a:r>
              <a:rPr lang="zh-CN" altLang="en-US" dirty="0">
                <a:solidFill>
                  <a:schemeClr val="tx1"/>
                </a:solidFill>
              </a:rPr>
              <a:t>。 [单选题]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A. 顺序结构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B. 分支结构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C. 循环结构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D. 选择结构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881062" y="1251347"/>
            <a:ext cx="344932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任务三：当堂检测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73217" y="2039712"/>
            <a:ext cx="3213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B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67730" y="4226735"/>
            <a:ext cx="3181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72967" y="3044278"/>
            <a:ext cx="279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effectLst/>
              </a:rPr>
              <a:t>第一课时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745" y="2013585"/>
            <a:ext cx="590296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 某算法的部分流程图如图所示，补全该流程图，使其输出结果为输入的两个数中较大的一个。则下列符合条件的选项是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______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。[单选题]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1062" y="1251347"/>
            <a:ext cx="344932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任务三：当堂检测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pic>
        <p:nvPicPr>
          <p:cNvPr id="2" name="图片 -21474826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40" y="1425575"/>
            <a:ext cx="1785620" cy="223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0" y="4318635"/>
            <a:ext cx="1183640" cy="1350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-21474826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020" y="4318635"/>
            <a:ext cx="1425575" cy="1336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-21474826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0" y="4305935"/>
            <a:ext cx="2189480" cy="1349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-21474826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705" y="4262120"/>
            <a:ext cx="1997710" cy="1393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239520" y="5775325"/>
            <a:ext cx="347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  <a:sym typeface="+mn-ea"/>
              </a:rPr>
              <a:t>A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990850" y="5775325"/>
            <a:ext cx="33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  <a:sym typeface="+mn-ea"/>
              </a:rPr>
              <a:t>B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80330" y="5835650"/>
            <a:ext cx="33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  <a:sym typeface="+mn-ea"/>
              </a:rPr>
              <a:t>C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08570" y="5835650"/>
            <a:ext cx="347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_GB2312" panose="02010609030101010101" pitchFamily="49" charset="-122"/>
                <a:cs typeface="Times New Roman" panose="02020603050405020304" charset="0"/>
                <a:sym typeface="+mn-ea"/>
              </a:rPr>
              <a:t>D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466371" y="2763612"/>
            <a:ext cx="3181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745" y="2013585"/>
            <a:ext cx="4072255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 某算法的部分流程图如图所示，若输入X的值为5，则执行这部分流程后，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 ← X-2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被执行的次数为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______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。[单选题] 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A. 2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B. 3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C. 4</a:t>
            </a: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/>
                </a:solidFill>
              </a:rPr>
              <a:t>    D. 5</a:t>
            </a:r>
          </a:p>
        </p:txBody>
      </p:sp>
      <p:sp>
        <p:nvSpPr>
          <p:cNvPr id="5" name="矩形 4"/>
          <p:cNvSpPr/>
          <p:nvPr/>
        </p:nvSpPr>
        <p:spPr>
          <a:xfrm>
            <a:off x="881062" y="1251347"/>
            <a:ext cx="344932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任务三：当堂检测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pic>
        <p:nvPicPr>
          <p:cNvPr id="2" name="图片 -21474826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0" y="2183765"/>
            <a:ext cx="3671570" cy="2489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436760" y="3137852"/>
            <a:ext cx="3213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750" y="1929448"/>
            <a:ext cx="8569325" cy="3240087"/>
          </a:xfrm>
          <a:prstGeom prst="rect">
            <a:avLst/>
          </a:prstGeom>
        </p:spPr>
      </p:pic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410294" y="5437527"/>
            <a:ext cx="8323412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2000" b="1" dirty="0">
                <a:solidFill>
                  <a:srgbClr val="466E8C"/>
                </a:solidFill>
                <a:latin typeface="方正大标宋_GBK" panose="03000509000000000000" charset="-122"/>
                <a:ea typeface="楷体_GB2312" panose="02010609030101010101" pitchFamily="49" charset="-122"/>
              </a:rPr>
              <a:t>拓展延伸：</a:t>
            </a:r>
            <a:endParaRPr lang="en-US" altLang="zh-CN" sz="2000" b="1" dirty="0">
              <a:solidFill>
                <a:srgbClr val="466E8C"/>
              </a:solidFill>
              <a:latin typeface="方正大标宋_GBK" panose="03000509000000000000" charset="-122"/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方正大标宋_GBK" panose="03000509000000000000" charset="-122"/>
                <a:ea typeface="楷体_GB2312" panose="02010609030101010101" pitchFamily="49" charset="-122"/>
              </a:rPr>
              <a:t>　　</a:t>
            </a:r>
            <a:r>
              <a:rPr lang="zh-CN" altLang="zh-CN" sz="2000" b="1" dirty="0">
                <a:solidFill>
                  <a:srgbClr val="466E8C"/>
                </a:solidFill>
                <a:latin typeface="方正大标宋_GBK" panose="03000509000000000000" charset="-122"/>
                <a:ea typeface="楷体_GB2312" panose="02010609030101010101" pitchFamily="49" charset="-122"/>
              </a:rPr>
              <a:t>请同学们按照前面的分组，分组完成“编程控灯利出行”项目各功能模块的流程图描述，下节课展示成果并与大家分享。</a:t>
            </a:r>
            <a:endParaRPr lang="zh-CN" altLang="en-US" sz="2000" b="1" dirty="0">
              <a:solidFill>
                <a:srgbClr val="466E8C"/>
              </a:solidFill>
              <a:latin typeface="方正大标宋_GBK" panose="03000509000000000000" charset="-122"/>
              <a:ea typeface="楷体_GB2312" panose="0201060903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7103" y="1223224"/>
            <a:ext cx="430438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课堂总结、课外延伸：</a:t>
            </a:r>
          </a:p>
        </p:txBody>
      </p:sp>
      <p:sp>
        <p:nvSpPr>
          <p:cNvPr id="6" name="等腰三角形 8"/>
          <p:cNvSpPr/>
          <p:nvPr/>
        </p:nvSpPr>
        <p:spPr>
          <a:xfrm rot="5400000">
            <a:off x="272407" y="1481331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en-US" altLang="zh-CN" sz="2000" dirty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5750" y="2068059"/>
            <a:ext cx="8099076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打开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lockly Games</a:t>
            </a:r>
            <a:r>
              <a:rPr lang="zh-CN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编程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游戏后，分组玩迷宫游戏中的前三关。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组玩第一关，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组玩第二关，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组玩第三关。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</a:t>
            </a:r>
            <a:r>
              <a:rPr lang="zh-CN" altLang="en-US" dirty="0">
                <a:solidFill>
                  <a:srgbClr val="FF0000"/>
                </a:solidFill>
              </a:rPr>
              <a:t>思考：玩这关游戏的方法是什么？完成这关游戏需要分几步？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每关找一名同学演示并回答。</a:t>
            </a:r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862642"/>
            <a:ext cx="2352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3862642"/>
            <a:ext cx="204787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3862642"/>
            <a:ext cx="40195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9"/>
          <p:cNvSpPr txBox="1">
            <a:spLocks noChangeArrowheads="1"/>
          </p:cNvSpPr>
          <p:nvPr/>
        </p:nvSpPr>
        <p:spPr bwMode="auto">
          <a:xfrm>
            <a:off x="285750" y="4938937"/>
            <a:ext cx="2352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FF0000"/>
                </a:solidFill>
                <a:ea typeface="楷体_GB2312" panose="02010609030101010101" pitchFamily="49" charset="-122"/>
              </a:rPr>
              <a:t>第一关</a:t>
            </a:r>
          </a:p>
        </p:txBody>
      </p:sp>
      <p:sp>
        <p:nvSpPr>
          <p:cNvPr id="8" name="文本框 11"/>
          <p:cNvSpPr txBox="1">
            <a:spLocks noChangeArrowheads="1"/>
          </p:cNvSpPr>
          <p:nvPr/>
        </p:nvSpPr>
        <p:spPr bwMode="auto">
          <a:xfrm>
            <a:off x="2800349" y="5354478"/>
            <a:ext cx="20478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FF0000"/>
                </a:solidFill>
                <a:ea typeface="楷体_GB2312" panose="02010609030101010101" pitchFamily="49" charset="-122"/>
              </a:rPr>
              <a:t>第二关</a:t>
            </a:r>
          </a:p>
        </p:txBody>
      </p:sp>
      <p:sp>
        <p:nvSpPr>
          <p:cNvPr id="9" name="文本框 12"/>
          <p:cNvSpPr txBox="1">
            <a:spLocks noChangeArrowheads="1"/>
          </p:cNvSpPr>
          <p:nvPr/>
        </p:nvSpPr>
        <p:spPr bwMode="auto">
          <a:xfrm>
            <a:off x="5010150" y="5015167"/>
            <a:ext cx="40195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FF0000"/>
                </a:solidFill>
                <a:ea typeface="楷体_GB2312" panose="02010609030101010101" pitchFamily="49" charset="-122"/>
              </a:rPr>
              <a:t>第三关</a:t>
            </a:r>
          </a:p>
        </p:txBody>
      </p:sp>
      <p:sp>
        <p:nvSpPr>
          <p:cNvPr id="11" name="矩形 10"/>
          <p:cNvSpPr/>
          <p:nvPr/>
        </p:nvSpPr>
        <p:spPr>
          <a:xfrm>
            <a:off x="2234883" y="1251347"/>
            <a:ext cx="4674235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一、玩游戏</a:t>
            </a:r>
            <a:r>
              <a:rPr lang="en-US" altLang="zh-CN" sz="32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引入新课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16"/>
          <p:cNvSpPr/>
          <p:nvPr/>
        </p:nvSpPr>
        <p:spPr>
          <a:xfrm rot="10800000" flipH="1">
            <a:off x="232996" y="15503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0414" y="2542496"/>
            <a:ext cx="7963169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</a:t>
            </a:r>
            <a:r>
              <a:rPr lang="zh-CN" altLang="en-US" dirty="0">
                <a:solidFill>
                  <a:srgbClr val="FF0000"/>
                </a:solidFill>
              </a:rPr>
              <a:t>引入：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现实生活中，我们解决任何一个问题都需要先弄清楚</a:t>
            </a:r>
            <a:r>
              <a:rPr lang="zh-CN" altLang="en-US" dirty="0">
                <a:solidFill>
                  <a:srgbClr val="FF0000"/>
                </a:solidFill>
              </a:rPr>
              <a:t>解决这个问题的方法跟步骤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算法。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在生活和学习中，人们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经常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会运用到算法，只是我们可能很少意识到。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</a:t>
            </a:r>
            <a:r>
              <a:rPr lang="zh-CN" altLang="en-US" dirty="0">
                <a:solidFill>
                  <a:srgbClr val="FF0000"/>
                </a:solidFill>
              </a:rPr>
              <a:t>从现在开始，希望同学们多多关注生活中有关算法的运用，增强自己的信息意识。</a:t>
            </a:r>
          </a:p>
        </p:txBody>
      </p:sp>
      <p:sp>
        <p:nvSpPr>
          <p:cNvPr id="7" name="矩形 6"/>
          <p:cNvSpPr/>
          <p:nvPr/>
        </p:nvSpPr>
        <p:spPr>
          <a:xfrm>
            <a:off x="911767" y="1884288"/>
            <a:ext cx="4674235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一、玩游戏</a:t>
            </a:r>
            <a:r>
              <a:rPr lang="en-US" altLang="zh-CN" sz="32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引入新课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577071" y="2142395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1062" y="1915296"/>
            <a:ext cx="568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sz="2000" dirty="0">
                <a:solidFill>
                  <a:srgbClr val="466E8C"/>
                </a:solidFill>
                <a:effectLst/>
              </a:rPr>
              <a:t>问题</a:t>
            </a:r>
            <a:r>
              <a:rPr lang="en-US" altLang="zh-CN" sz="2000" dirty="0">
                <a:solidFill>
                  <a:srgbClr val="466E8C"/>
                </a:solidFill>
                <a:effectLst/>
              </a:rPr>
              <a:t>1</a:t>
            </a:r>
            <a:r>
              <a:rPr lang="zh-CN" altLang="en-US" sz="2000" dirty="0">
                <a:solidFill>
                  <a:srgbClr val="466E8C"/>
                </a:solidFill>
                <a:effectLst/>
              </a:rPr>
              <a:t>：</a:t>
            </a:r>
            <a:endParaRPr lang="en-US" altLang="zh-CN" sz="2000" dirty="0">
              <a:solidFill>
                <a:srgbClr val="466E8C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063" y="2312161"/>
            <a:ext cx="692791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小明乘车从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站出发到达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站可以有哪些路线？哪条路线是最佳乘车路线？理由是什么？</a:t>
            </a:r>
          </a:p>
        </p:txBody>
      </p:sp>
      <p:pic>
        <p:nvPicPr>
          <p:cNvPr id="6" name="图片 3" descr="C:\Users\liuzhaobin\Desktop\无标题1.jpg无标题1"/>
          <p:cNvPicPr>
            <a:picLocks noChangeAspect="1"/>
          </p:cNvPicPr>
          <p:nvPr/>
        </p:nvPicPr>
        <p:blipFill>
          <a:blip r:embed="rId2" cstate="print"/>
          <a:srcRect l="19382" t="29067" r="2207" b="9447"/>
          <a:stretch>
            <a:fillRect/>
          </a:stretch>
        </p:blipFill>
        <p:spPr bwMode="auto">
          <a:xfrm>
            <a:off x="1722120" y="3276600"/>
            <a:ext cx="5699125" cy="296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81062" y="1251347"/>
            <a:ext cx="5540299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任务一：合作探究、问题归纳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1062" y="1903030"/>
            <a:ext cx="568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sz="2000" dirty="0">
                <a:solidFill>
                  <a:srgbClr val="466E8C"/>
                </a:solidFill>
                <a:effectLst/>
              </a:rPr>
              <a:t>问题</a:t>
            </a:r>
            <a:r>
              <a:rPr lang="en-US" altLang="zh-CN" sz="2000" dirty="0">
                <a:solidFill>
                  <a:srgbClr val="466E8C"/>
                </a:solidFill>
                <a:effectLst/>
              </a:rPr>
              <a:t>2</a:t>
            </a:r>
            <a:r>
              <a:rPr lang="zh-CN" altLang="en-US" sz="2000" dirty="0">
                <a:solidFill>
                  <a:srgbClr val="466E8C"/>
                </a:solidFill>
                <a:effectLst/>
              </a:rPr>
              <a:t>：</a:t>
            </a:r>
            <a:endParaRPr lang="en-US" altLang="zh-CN" sz="2000" dirty="0">
              <a:solidFill>
                <a:srgbClr val="466E8C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062" y="2304008"/>
            <a:ext cx="701935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根据教材第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页的讲解，你能否总结出求两个数的最大公约数的方法？并尝试任意给两个数，求出最大公约数。</a:t>
            </a:r>
          </a:p>
        </p:txBody>
      </p:sp>
      <p:pic>
        <p:nvPicPr>
          <p:cNvPr id="7" name="图片 2" descr="C:\Users\liuzhaobin\Desktop\无标题.jpg无标题"/>
          <p:cNvPicPr>
            <a:picLocks noChangeAspect="1"/>
          </p:cNvPicPr>
          <p:nvPr/>
        </p:nvPicPr>
        <p:blipFill rotWithShape="1">
          <a:blip r:embed="rId2" cstate="print"/>
          <a:srcRect t="880" b="325"/>
          <a:stretch>
            <a:fillRect/>
          </a:stretch>
        </p:blipFill>
        <p:spPr bwMode="auto">
          <a:xfrm>
            <a:off x="2479040" y="3133725"/>
            <a:ext cx="4185920" cy="34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6784847" y="3201045"/>
            <a:ext cx="19539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隶书" panose="02010509060101010101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算法，简单地说就是解决一个特定问题的方法与步骤。</a:t>
            </a:r>
          </a:p>
        </p:txBody>
      </p:sp>
      <p:sp>
        <p:nvSpPr>
          <p:cNvPr id="9" name="矩形 8"/>
          <p:cNvSpPr/>
          <p:nvPr/>
        </p:nvSpPr>
        <p:spPr>
          <a:xfrm>
            <a:off x="881062" y="1251347"/>
            <a:ext cx="5540299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任务一：合作探究、问题归纳</a:t>
            </a:r>
          </a:p>
        </p:txBody>
      </p:sp>
      <p:sp>
        <p:nvSpPr>
          <p:cNvPr id="11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0069" y="1912610"/>
            <a:ext cx="6008511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466E8C"/>
                </a:solidFill>
              </a:rPr>
              <a:t>（</a:t>
            </a:r>
            <a:r>
              <a:rPr lang="en-US" altLang="zh-CN" dirty="0">
                <a:solidFill>
                  <a:srgbClr val="466E8C"/>
                </a:solidFill>
              </a:rPr>
              <a:t>1</a:t>
            </a:r>
            <a:r>
              <a:rPr lang="zh-CN" altLang="en-US" dirty="0">
                <a:solidFill>
                  <a:srgbClr val="466E8C"/>
                </a:solidFill>
              </a:rPr>
              <a:t>）算法的特征：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 有输入：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个或者多个输入；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 有输出：有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个或者多个输出；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 有穷性：执行有限个步骤后终止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</a:t>
            </a:r>
            <a:endParaRPr lang="en-US" strike="sngStrike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 可行性：每一步操作是可以执行的；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 确定性：每个步骤具有确定含义。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0069" y="4220935"/>
            <a:ext cx="59665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466E8C"/>
                </a:solidFill>
              </a:rPr>
              <a:t>（</a:t>
            </a:r>
            <a:r>
              <a:rPr lang="en-US" altLang="zh-CN" dirty="0">
                <a:solidFill>
                  <a:srgbClr val="466E8C"/>
                </a:solidFill>
              </a:rPr>
              <a:t>2</a:t>
            </a:r>
            <a:r>
              <a:rPr lang="zh-CN" altLang="en-US" dirty="0">
                <a:solidFill>
                  <a:srgbClr val="466E8C"/>
                </a:solidFill>
              </a:rPr>
              <a:t>）算法的一般结构：</a:t>
            </a:r>
            <a:endParaRPr lang="en-US" altLang="zh-CN" dirty="0">
              <a:solidFill>
                <a:srgbClr val="466E8C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由输入数据、处理数据、输出结果三部分构成。</a:t>
            </a: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AF9FF"/>
              </a:clrFrom>
              <a:clrTo>
                <a:srgbClr val="FAF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5" t="7754" b="12960"/>
          <a:stretch>
            <a:fillRect/>
          </a:stretch>
        </p:blipFill>
        <p:spPr bwMode="auto">
          <a:xfrm>
            <a:off x="2633472" y="5064648"/>
            <a:ext cx="4105656" cy="169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881062" y="1251347"/>
            <a:ext cx="5952270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任务二：算法的特征及一般结构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7814" y="2004051"/>
            <a:ext cx="725805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466E8C"/>
                </a:solidFill>
              </a:rPr>
              <a:t>（</a:t>
            </a:r>
            <a:r>
              <a:rPr lang="en-US" altLang="zh-CN" dirty="0">
                <a:solidFill>
                  <a:srgbClr val="466E8C"/>
                </a:solidFill>
              </a:rPr>
              <a:t>3</a:t>
            </a:r>
            <a:r>
              <a:rPr lang="zh-CN" altLang="en-US" dirty="0">
                <a:solidFill>
                  <a:srgbClr val="466E8C"/>
                </a:solidFill>
              </a:rPr>
              <a:t>）学习算法的重要意义：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我们在生活和学习中会经常遇到算法；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智能时代，算法已经广泛应用于各领域中；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学习算法知识，了解算法的基本设计方法，可以</a:t>
            </a:r>
            <a:r>
              <a:rPr lang="zh-CN" altLang="en-US" dirty="0">
                <a:solidFill>
                  <a:srgbClr val="FF0000"/>
                </a:solidFill>
              </a:rPr>
              <a:t>深入理解身边数字化工具的特征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，能够</a:t>
            </a:r>
            <a:r>
              <a:rPr lang="zh-CN" altLang="en-US" dirty="0">
                <a:solidFill>
                  <a:srgbClr val="FF0000"/>
                </a:solidFill>
              </a:rPr>
              <a:t>利用算法思想解决实际问题，提高学习效率，更好地融入到数字化社会当中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881062" y="1251347"/>
            <a:ext cx="5952270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任务二：算法的特征及一般结构</a:t>
            </a:r>
          </a:p>
        </p:txBody>
      </p:sp>
      <p:sp>
        <p:nvSpPr>
          <p:cNvPr id="5" name="等腰三角形 8"/>
          <p:cNvSpPr/>
          <p:nvPr/>
        </p:nvSpPr>
        <p:spPr>
          <a:xfrm rot="5400000">
            <a:off x="546366" y="1509454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1168</Words>
  <Application>Microsoft Office PowerPoint</Application>
  <PresentationFormat>全屏显示(4:3)</PresentationFormat>
  <Paragraphs>219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微软雅黑</vt:lpstr>
      <vt:lpstr>方正大标宋_GBK</vt:lpstr>
      <vt:lpstr>宋体</vt:lpstr>
      <vt:lpstr>Calibri Light</vt:lpstr>
      <vt:lpstr>楷体</vt:lpstr>
      <vt:lpstr>Calibri</vt:lpstr>
      <vt:lpstr>Franklin Gothic Book</vt:lpstr>
      <vt:lpstr>Times New Roman</vt:lpstr>
      <vt:lpstr>楷体_GB2312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Microsoft 帐户</cp:lastModifiedBy>
  <cp:revision>157</cp:revision>
  <dcterms:created xsi:type="dcterms:W3CDTF">2019-04-15T01:46:00Z</dcterms:created>
  <dcterms:modified xsi:type="dcterms:W3CDTF">2020-04-03T01:36:32Z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